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9.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0.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21.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2" showSpecialPlsOnTitleSld="0" strictFirstAndLastChars="0" saveSubsetFonts="1" autoCompressPictures="0">
  <p:sldMasterIdLst>
    <p:sldMasterId id="2147483720"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59"/>
    <p:restoredTop sz="94667"/>
  </p:normalViewPr>
  <p:slideViewPr>
    <p:cSldViewPr snapToGrid="0" snapToObjects="1">
      <p:cViewPr varScale="1">
        <p:scale>
          <a:sx n="141" d="100"/>
          <a:sy n="141" d="100"/>
        </p:scale>
        <p:origin x="192" y="2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105C43-8C69-6A48-BB6B-D8C987D3DCE8}"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8EEDDB95-5C3F-224B-A3E1-5BBE38F25404}">
      <dgm:prSet/>
      <dgm:spPr>
        <a:solidFill>
          <a:schemeClr val="tx1">
            <a:lumMod val="50000"/>
            <a:lumOff val="50000"/>
          </a:schemeClr>
        </a:solidFill>
      </dgm:spPr>
      <dgm:t>
        <a:bodyPr/>
        <a:lstStyle/>
        <a:p>
          <a:pPr rtl="0"/>
          <a:r>
            <a:rPr lang="en-US" baseline="0" dirty="0" smtClean="0">
              <a:latin typeface="+mj-lt"/>
            </a:rPr>
            <a:t>Dimension reduction method</a:t>
          </a:r>
          <a:endParaRPr lang="en-US" dirty="0">
            <a:latin typeface="+mj-lt"/>
          </a:endParaRPr>
        </a:p>
      </dgm:t>
    </dgm:pt>
    <dgm:pt modelId="{0D3E2FEC-B0DC-0C4F-8AD0-5FEF35280E59}" type="parTrans" cxnId="{1550E4DE-8E4F-9B4B-903A-54058CEA6AD4}">
      <dgm:prSet/>
      <dgm:spPr/>
      <dgm:t>
        <a:bodyPr/>
        <a:lstStyle/>
        <a:p>
          <a:endParaRPr lang="en-US"/>
        </a:p>
      </dgm:t>
    </dgm:pt>
    <dgm:pt modelId="{7A82CA95-3B26-7447-8D37-A841ADC7BC07}" type="sibTrans" cxnId="{1550E4DE-8E4F-9B4B-903A-54058CEA6AD4}">
      <dgm:prSet/>
      <dgm:spPr/>
      <dgm:t>
        <a:bodyPr/>
        <a:lstStyle/>
        <a:p>
          <a:endParaRPr lang="en-US"/>
        </a:p>
      </dgm:t>
    </dgm:pt>
    <dgm:pt modelId="{BC269656-4C58-DC40-AEC8-2E2029F9CB3C}">
      <dgm:prSet/>
      <dgm:spPr>
        <a:solidFill>
          <a:schemeClr val="tx1">
            <a:alpha val="90000"/>
          </a:schemeClr>
        </a:solidFill>
      </dgm:spPr>
      <dgm:t>
        <a:bodyPr/>
        <a:lstStyle/>
        <a:p>
          <a:pPr rtl="0"/>
          <a:r>
            <a:rPr lang="en-US" baseline="0" dirty="0" smtClean="0">
              <a:solidFill>
                <a:schemeClr val="bg1"/>
              </a:solidFill>
              <a:latin typeface="+mj-lt"/>
            </a:rPr>
            <a:t>Identifies a new set of features which are a linear combination of the original</a:t>
          </a:r>
          <a:endParaRPr lang="en-US" dirty="0">
            <a:solidFill>
              <a:schemeClr val="bg1"/>
            </a:solidFill>
            <a:latin typeface="+mj-lt"/>
          </a:endParaRPr>
        </a:p>
      </dgm:t>
    </dgm:pt>
    <dgm:pt modelId="{1CBAD2EF-4C97-4144-9313-091A293650FE}" type="parTrans" cxnId="{D5D6624F-D835-0940-BED9-D4BC837FCC6D}">
      <dgm:prSet/>
      <dgm:spPr/>
      <dgm:t>
        <a:bodyPr/>
        <a:lstStyle/>
        <a:p>
          <a:endParaRPr lang="en-US"/>
        </a:p>
      </dgm:t>
    </dgm:pt>
    <dgm:pt modelId="{AFF77E82-A2A6-CF43-9923-792985C727D6}" type="sibTrans" cxnId="{D5D6624F-D835-0940-BED9-D4BC837FCC6D}">
      <dgm:prSet/>
      <dgm:spPr/>
      <dgm:t>
        <a:bodyPr/>
        <a:lstStyle/>
        <a:p>
          <a:endParaRPr lang="en-US"/>
        </a:p>
      </dgm:t>
    </dgm:pt>
    <dgm:pt modelId="{BD01F74E-273F-0241-83DC-046C03EF59FC}">
      <dgm:prSet/>
      <dgm:spPr>
        <a:solidFill>
          <a:schemeClr val="tx1">
            <a:alpha val="90000"/>
          </a:schemeClr>
        </a:solidFill>
      </dgm:spPr>
      <dgm:t>
        <a:bodyPr/>
        <a:lstStyle/>
        <a:p>
          <a:pPr rtl="0"/>
          <a:r>
            <a:rPr lang="en-US" baseline="0" dirty="0" smtClean="0">
              <a:solidFill>
                <a:schemeClr val="bg1"/>
              </a:solidFill>
              <a:latin typeface="+mj-lt"/>
            </a:rPr>
            <a:t>Fits a linear model via least squares using these M new features</a:t>
          </a:r>
          <a:endParaRPr lang="en-US" dirty="0">
            <a:solidFill>
              <a:schemeClr val="bg1"/>
            </a:solidFill>
            <a:latin typeface="+mj-lt"/>
          </a:endParaRPr>
        </a:p>
      </dgm:t>
    </dgm:pt>
    <dgm:pt modelId="{EA3A2A2E-79FD-414C-A541-D25A6747D1DD}" type="parTrans" cxnId="{217F5B2F-F202-9C40-8954-D6BE933654FD}">
      <dgm:prSet/>
      <dgm:spPr/>
      <dgm:t>
        <a:bodyPr/>
        <a:lstStyle/>
        <a:p>
          <a:endParaRPr lang="en-US"/>
        </a:p>
      </dgm:t>
    </dgm:pt>
    <dgm:pt modelId="{C489C68E-15C2-9E4F-9B46-ACD18AA44238}" type="sibTrans" cxnId="{217F5B2F-F202-9C40-8954-D6BE933654FD}">
      <dgm:prSet/>
      <dgm:spPr/>
      <dgm:t>
        <a:bodyPr/>
        <a:lstStyle/>
        <a:p>
          <a:endParaRPr lang="en-US"/>
        </a:p>
      </dgm:t>
    </dgm:pt>
    <dgm:pt modelId="{17092662-4A41-D549-898B-BA41E2ACA2A2}">
      <dgm:prSet/>
      <dgm:spPr>
        <a:solidFill>
          <a:schemeClr val="tx1">
            <a:lumMod val="50000"/>
            <a:lumOff val="50000"/>
          </a:schemeClr>
        </a:solidFill>
      </dgm:spPr>
      <dgm:t>
        <a:bodyPr/>
        <a:lstStyle/>
        <a:p>
          <a:pPr rtl="0"/>
          <a:r>
            <a:rPr lang="en-US" i="1" baseline="0" dirty="0" smtClean="0">
              <a:latin typeface="+mj-lt"/>
            </a:rPr>
            <a:t>Supervised</a:t>
          </a:r>
          <a:r>
            <a:rPr lang="en-US" baseline="0" dirty="0" smtClean="0">
              <a:latin typeface="+mj-lt"/>
            </a:rPr>
            <a:t> alternative to PCR</a:t>
          </a:r>
          <a:endParaRPr lang="en-US" dirty="0">
            <a:latin typeface="+mj-lt"/>
          </a:endParaRPr>
        </a:p>
      </dgm:t>
    </dgm:pt>
    <dgm:pt modelId="{F38B7534-BCD6-574B-BF81-F11848BFB3E1}" type="parTrans" cxnId="{BDF1B96F-2EA1-7D48-8A21-A95C96F83991}">
      <dgm:prSet/>
      <dgm:spPr/>
      <dgm:t>
        <a:bodyPr/>
        <a:lstStyle/>
        <a:p>
          <a:endParaRPr lang="en-US"/>
        </a:p>
      </dgm:t>
    </dgm:pt>
    <dgm:pt modelId="{B63FA985-F71A-A24F-ABC8-73C4F2EE1474}" type="sibTrans" cxnId="{BDF1B96F-2EA1-7D48-8A21-A95C96F83991}">
      <dgm:prSet/>
      <dgm:spPr/>
      <dgm:t>
        <a:bodyPr/>
        <a:lstStyle/>
        <a:p>
          <a:endParaRPr lang="en-US"/>
        </a:p>
      </dgm:t>
    </dgm:pt>
    <dgm:pt modelId="{7978BCAC-C0BB-CF4F-A5E4-A8EB1951B0CE}">
      <dgm:prSet/>
      <dgm:spPr>
        <a:solidFill>
          <a:schemeClr val="tx1">
            <a:alpha val="90000"/>
          </a:schemeClr>
        </a:solidFill>
      </dgm:spPr>
      <dgm:t>
        <a:bodyPr/>
        <a:lstStyle/>
        <a:p>
          <a:pPr rtl="0"/>
          <a:r>
            <a:rPr lang="en-US" baseline="0" dirty="0" smtClean="0">
              <a:solidFill>
                <a:schemeClr val="bg1"/>
              </a:solidFill>
              <a:latin typeface="+mj-lt"/>
            </a:rPr>
            <a:t>What is supervised learning?</a:t>
          </a:r>
          <a:endParaRPr lang="en-US" dirty="0">
            <a:solidFill>
              <a:schemeClr val="bg1"/>
            </a:solidFill>
            <a:latin typeface="+mj-lt"/>
          </a:endParaRPr>
        </a:p>
      </dgm:t>
    </dgm:pt>
    <dgm:pt modelId="{4ECDE293-32CE-3342-90D2-7207F527AB0C}" type="parTrans" cxnId="{DFCE6759-8E6D-2D4B-8A87-E3FCF37D381B}">
      <dgm:prSet/>
      <dgm:spPr/>
      <dgm:t>
        <a:bodyPr/>
        <a:lstStyle/>
        <a:p>
          <a:endParaRPr lang="en-US"/>
        </a:p>
      </dgm:t>
    </dgm:pt>
    <dgm:pt modelId="{BC40246F-366D-C44F-9B5E-E948E66B5324}" type="sibTrans" cxnId="{DFCE6759-8E6D-2D4B-8A87-E3FCF37D381B}">
      <dgm:prSet/>
      <dgm:spPr/>
      <dgm:t>
        <a:bodyPr/>
        <a:lstStyle/>
        <a:p>
          <a:endParaRPr lang="en-US"/>
        </a:p>
      </dgm:t>
    </dgm:pt>
    <dgm:pt modelId="{9230AE8E-6C78-C24E-B35A-79B507D91933}">
      <dgm:prSet/>
      <dgm:spPr>
        <a:solidFill>
          <a:schemeClr val="tx1">
            <a:alpha val="90000"/>
          </a:schemeClr>
        </a:solidFill>
      </dgm:spPr>
      <dgm:t>
        <a:bodyPr/>
        <a:lstStyle/>
        <a:p>
          <a:pPr rtl="0"/>
          <a:r>
            <a:rPr lang="en-US" baseline="0" dirty="0" smtClean="0">
              <a:solidFill>
                <a:schemeClr val="bg1"/>
              </a:solidFill>
              <a:latin typeface="+mj-lt"/>
            </a:rPr>
            <a:t>Makes use of the response Y in order to identify new features that not only approximate the old features, but also that are related to the response</a:t>
          </a:r>
          <a:endParaRPr lang="en-US" dirty="0">
            <a:solidFill>
              <a:schemeClr val="bg1"/>
            </a:solidFill>
            <a:latin typeface="+mj-lt"/>
          </a:endParaRPr>
        </a:p>
      </dgm:t>
    </dgm:pt>
    <dgm:pt modelId="{D155A9F9-DC81-B345-93DC-E7CF824D70E0}" type="parTrans" cxnId="{A88C11DB-15FB-CB40-98D4-EBDC0BE0CF1E}">
      <dgm:prSet/>
      <dgm:spPr/>
      <dgm:t>
        <a:bodyPr/>
        <a:lstStyle/>
        <a:p>
          <a:endParaRPr lang="en-US"/>
        </a:p>
      </dgm:t>
    </dgm:pt>
    <dgm:pt modelId="{A3A4039B-C7F6-6C45-95FC-C4AC4552F120}" type="sibTrans" cxnId="{A88C11DB-15FB-CB40-98D4-EBDC0BE0CF1E}">
      <dgm:prSet/>
      <dgm:spPr/>
      <dgm:t>
        <a:bodyPr/>
        <a:lstStyle/>
        <a:p>
          <a:endParaRPr lang="en-US"/>
        </a:p>
      </dgm:t>
    </dgm:pt>
    <dgm:pt modelId="{C1C30E9F-64FB-D641-B4C9-89F06A4D00AA}">
      <dgm:prSet/>
      <dgm:spPr>
        <a:solidFill>
          <a:schemeClr val="tx1">
            <a:lumMod val="50000"/>
            <a:lumOff val="50000"/>
          </a:schemeClr>
        </a:solidFill>
      </dgm:spPr>
      <dgm:t>
        <a:bodyPr/>
        <a:lstStyle/>
        <a:p>
          <a:pPr rtl="0"/>
          <a:r>
            <a:rPr lang="en-US" baseline="0" dirty="0" smtClean="0">
              <a:latin typeface="+mj-lt"/>
            </a:rPr>
            <a:t>Directions</a:t>
          </a:r>
          <a:endParaRPr lang="en-US" dirty="0">
            <a:latin typeface="+mj-lt"/>
          </a:endParaRPr>
        </a:p>
      </dgm:t>
    </dgm:pt>
    <dgm:pt modelId="{E8977ECD-44F3-4C45-8761-53B5AE1C77AC}" type="parTrans" cxnId="{95079D39-8A98-0D4D-9395-ACE0E6CFF8E4}">
      <dgm:prSet/>
      <dgm:spPr/>
      <dgm:t>
        <a:bodyPr/>
        <a:lstStyle/>
        <a:p>
          <a:endParaRPr lang="en-US"/>
        </a:p>
      </dgm:t>
    </dgm:pt>
    <dgm:pt modelId="{25BAAF9F-A35B-4B47-900A-F43EAE0EB735}" type="sibTrans" cxnId="{95079D39-8A98-0D4D-9395-ACE0E6CFF8E4}">
      <dgm:prSet/>
      <dgm:spPr/>
      <dgm:t>
        <a:bodyPr/>
        <a:lstStyle/>
        <a:p>
          <a:endParaRPr lang="en-US"/>
        </a:p>
      </dgm:t>
    </dgm:pt>
    <dgm:pt modelId="{7A2C36AC-1DFE-0645-B314-6EBFD97FCD4F}">
      <dgm:prSet/>
      <dgm:spPr>
        <a:solidFill>
          <a:schemeClr val="tx1">
            <a:alpha val="90000"/>
          </a:schemeClr>
        </a:solidFill>
      </dgm:spPr>
      <dgm:t>
        <a:bodyPr/>
        <a:lstStyle/>
        <a:p>
          <a:pPr rtl="0"/>
          <a:r>
            <a:rPr lang="en-US" baseline="0" dirty="0" smtClean="0">
              <a:solidFill>
                <a:schemeClr val="bg1"/>
              </a:solidFill>
              <a:latin typeface="+mj-lt"/>
            </a:rPr>
            <a:t>Number of least squares directions is a tuning parameter typically chosen by cross-validation </a:t>
          </a:r>
          <a:endParaRPr lang="en-US" dirty="0">
            <a:solidFill>
              <a:schemeClr val="bg1"/>
            </a:solidFill>
            <a:latin typeface="+mj-lt"/>
          </a:endParaRPr>
        </a:p>
      </dgm:t>
    </dgm:pt>
    <dgm:pt modelId="{984B796C-D2CB-6348-B0EE-2AB977912056}" type="parTrans" cxnId="{6106EA78-1039-0446-BA36-42314A941606}">
      <dgm:prSet/>
      <dgm:spPr/>
      <dgm:t>
        <a:bodyPr/>
        <a:lstStyle/>
        <a:p>
          <a:endParaRPr lang="en-US"/>
        </a:p>
      </dgm:t>
    </dgm:pt>
    <dgm:pt modelId="{36EBF01C-0348-3C46-BEB0-9891DA366A3D}" type="sibTrans" cxnId="{6106EA78-1039-0446-BA36-42314A941606}">
      <dgm:prSet/>
      <dgm:spPr/>
      <dgm:t>
        <a:bodyPr/>
        <a:lstStyle/>
        <a:p>
          <a:endParaRPr lang="en-US"/>
        </a:p>
      </dgm:t>
    </dgm:pt>
    <dgm:pt modelId="{FB889D2C-3BFB-D749-9DAF-FF9117FA2FF1}">
      <dgm:prSet/>
      <dgm:spPr>
        <a:solidFill>
          <a:schemeClr val="tx1">
            <a:alpha val="90000"/>
          </a:schemeClr>
        </a:solidFill>
      </dgm:spPr>
      <dgm:t>
        <a:bodyPr/>
        <a:lstStyle/>
        <a:p>
          <a:pPr rtl="0"/>
          <a:r>
            <a:rPr lang="en-US" baseline="0" dirty="0" smtClean="0">
              <a:solidFill>
                <a:schemeClr val="bg1"/>
              </a:solidFill>
              <a:latin typeface="+mj-lt"/>
            </a:rPr>
            <a:t>Generally standardize predictors and response before performing PLS</a:t>
          </a:r>
          <a:endParaRPr lang="en-US" dirty="0">
            <a:solidFill>
              <a:schemeClr val="bg1"/>
            </a:solidFill>
            <a:latin typeface="+mj-lt"/>
          </a:endParaRPr>
        </a:p>
      </dgm:t>
    </dgm:pt>
    <dgm:pt modelId="{468FCD69-902C-0E47-BB23-CBD8412008DC}" type="parTrans" cxnId="{953BD8A5-03E4-D540-853A-3AFC23748F6B}">
      <dgm:prSet/>
      <dgm:spPr/>
      <dgm:t>
        <a:bodyPr/>
        <a:lstStyle/>
        <a:p>
          <a:endParaRPr lang="en-US"/>
        </a:p>
      </dgm:t>
    </dgm:pt>
    <dgm:pt modelId="{471CA87D-52D8-CC4F-A709-5D55736D07F6}" type="sibTrans" cxnId="{953BD8A5-03E4-D540-853A-3AFC23748F6B}">
      <dgm:prSet/>
      <dgm:spPr/>
      <dgm:t>
        <a:bodyPr/>
        <a:lstStyle/>
        <a:p>
          <a:endParaRPr lang="en-US"/>
        </a:p>
      </dgm:t>
    </dgm:pt>
    <dgm:pt modelId="{3BEE0AE4-29FD-B844-A97C-79FBC6A3B3E5}" type="pres">
      <dgm:prSet presAssocID="{40105C43-8C69-6A48-BB6B-D8C987D3DCE8}" presName="Name0" presStyleCnt="0">
        <dgm:presLayoutVars>
          <dgm:dir/>
          <dgm:animLvl val="lvl"/>
          <dgm:resizeHandles val="exact"/>
        </dgm:presLayoutVars>
      </dgm:prSet>
      <dgm:spPr/>
    </dgm:pt>
    <dgm:pt modelId="{F870283F-F9CD-A148-A04A-E71E837F7364}" type="pres">
      <dgm:prSet presAssocID="{8EEDDB95-5C3F-224B-A3E1-5BBE38F25404}" presName="composite" presStyleCnt="0"/>
      <dgm:spPr/>
    </dgm:pt>
    <dgm:pt modelId="{EB77747B-70A8-6E45-92DE-3AE7D802DDA1}" type="pres">
      <dgm:prSet presAssocID="{8EEDDB95-5C3F-224B-A3E1-5BBE38F25404}" presName="parTx" presStyleLbl="alignNode1" presStyleIdx="0" presStyleCnt="3">
        <dgm:presLayoutVars>
          <dgm:chMax val="0"/>
          <dgm:chPref val="0"/>
          <dgm:bulletEnabled val="1"/>
        </dgm:presLayoutVars>
      </dgm:prSet>
      <dgm:spPr/>
    </dgm:pt>
    <dgm:pt modelId="{EDEEB380-B08E-5944-A06B-63024F5FE389}" type="pres">
      <dgm:prSet presAssocID="{8EEDDB95-5C3F-224B-A3E1-5BBE38F25404}" presName="desTx" presStyleLbl="alignAccFollowNode1" presStyleIdx="0" presStyleCnt="3">
        <dgm:presLayoutVars>
          <dgm:bulletEnabled val="1"/>
        </dgm:presLayoutVars>
      </dgm:prSet>
      <dgm:spPr/>
    </dgm:pt>
    <dgm:pt modelId="{E01F4A47-FE16-A04D-950F-53E0A1EF958D}" type="pres">
      <dgm:prSet presAssocID="{7A82CA95-3B26-7447-8D37-A841ADC7BC07}" presName="space" presStyleCnt="0"/>
      <dgm:spPr/>
    </dgm:pt>
    <dgm:pt modelId="{487EA38E-519C-5643-A8B4-668630587D77}" type="pres">
      <dgm:prSet presAssocID="{17092662-4A41-D549-898B-BA41E2ACA2A2}" presName="composite" presStyleCnt="0"/>
      <dgm:spPr/>
    </dgm:pt>
    <dgm:pt modelId="{C4307F3F-F3BB-234C-88DD-B1CD1F82743C}" type="pres">
      <dgm:prSet presAssocID="{17092662-4A41-D549-898B-BA41E2ACA2A2}" presName="parTx" presStyleLbl="alignNode1" presStyleIdx="1" presStyleCnt="3">
        <dgm:presLayoutVars>
          <dgm:chMax val="0"/>
          <dgm:chPref val="0"/>
          <dgm:bulletEnabled val="1"/>
        </dgm:presLayoutVars>
      </dgm:prSet>
      <dgm:spPr/>
    </dgm:pt>
    <dgm:pt modelId="{3C59E629-43FD-6941-BE98-BB2B0C7FE263}" type="pres">
      <dgm:prSet presAssocID="{17092662-4A41-D549-898B-BA41E2ACA2A2}" presName="desTx" presStyleLbl="alignAccFollowNode1" presStyleIdx="1" presStyleCnt="3">
        <dgm:presLayoutVars>
          <dgm:bulletEnabled val="1"/>
        </dgm:presLayoutVars>
      </dgm:prSet>
      <dgm:spPr/>
    </dgm:pt>
    <dgm:pt modelId="{46EE5BC7-F65E-AA4E-AF3C-5E95E4AFA556}" type="pres">
      <dgm:prSet presAssocID="{B63FA985-F71A-A24F-ABC8-73C4F2EE1474}" presName="space" presStyleCnt="0"/>
      <dgm:spPr/>
    </dgm:pt>
    <dgm:pt modelId="{B2D0E84E-6A1E-054D-B4DC-4C4F89563D5C}" type="pres">
      <dgm:prSet presAssocID="{C1C30E9F-64FB-D641-B4C9-89F06A4D00AA}" presName="composite" presStyleCnt="0"/>
      <dgm:spPr/>
    </dgm:pt>
    <dgm:pt modelId="{9E90BA72-A082-3242-933B-3CB758D6FD01}" type="pres">
      <dgm:prSet presAssocID="{C1C30E9F-64FB-D641-B4C9-89F06A4D00AA}" presName="parTx" presStyleLbl="alignNode1" presStyleIdx="2" presStyleCnt="3">
        <dgm:presLayoutVars>
          <dgm:chMax val="0"/>
          <dgm:chPref val="0"/>
          <dgm:bulletEnabled val="1"/>
        </dgm:presLayoutVars>
      </dgm:prSet>
      <dgm:spPr/>
    </dgm:pt>
    <dgm:pt modelId="{40527004-259B-5948-988A-2811044B32AA}" type="pres">
      <dgm:prSet presAssocID="{C1C30E9F-64FB-D641-B4C9-89F06A4D00AA}" presName="desTx" presStyleLbl="alignAccFollowNode1" presStyleIdx="2" presStyleCnt="3">
        <dgm:presLayoutVars>
          <dgm:bulletEnabled val="1"/>
        </dgm:presLayoutVars>
      </dgm:prSet>
      <dgm:spPr/>
    </dgm:pt>
  </dgm:ptLst>
  <dgm:cxnLst>
    <dgm:cxn modelId="{267B281F-13AC-3044-91B5-6BC0284E8D95}" type="presOf" srcId="{BC269656-4C58-DC40-AEC8-2E2029F9CB3C}" destId="{EDEEB380-B08E-5944-A06B-63024F5FE389}" srcOrd="0" destOrd="0" presId="urn:microsoft.com/office/officeart/2005/8/layout/hList1"/>
    <dgm:cxn modelId="{953BD8A5-03E4-D540-853A-3AFC23748F6B}" srcId="{C1C30E9F-64FB-D641-B4C9-89F06A4D00AA}" destId="{FB889D2C-3BFB-D749-9DAF-FF9117FA2FF1}" srcOrd="1" destOrd="0" parTransId="{468FCD69-902C-0E47-BB23-CBD8412008DC}" sibTransId="{471CA87D-52D8-CC4F-A709-5D55736D07F6}"/>
    <dgm:cxn modelId="{EFF72B12-F560-1246-9C63-065FF84C93C5}" type="presOf" srcId="{BD01F74E-273F-0241-83DC-046C03EF59FC}" destId="{EDEEB380-B08E-5944-A06B-63024F5FE389}" srcOrd="0" destOrd="1" presId="urn:microsoft.com/office/officeart/2005/8/layout/hList1"/>
    <dgm:cxn modelId="{D5D6624F-D835-0940-BED9-D4BC837FCC6D}" srcId="{8EEDDB95-5C3F-224B-A3E1-5BBE38F25404}" destId="{BC269656-4C58-DC40-AEC8-2E2029F9CB3C}" srcOrd="0" destOrd="0" parTransId="{1CBAD2EF-4C97-4144-9313-091A293650FE}" sibTransId="{AFF77E82-A2A6-CF43-9923-792985C727D6}"/>
    <dgm:cxn modelId="{47F02A09-C613-A249-8EF6-139A32E06F3E}" type="presOf" srcId="{FB889D2C-3BFB-D749-9DAF-FF9117FA2FF1}" destId="{40527004-259B-5948-988A-2811044B32AA}" srcOrd="0" destOrd="1" presId="urn:microsoft.com/office/officeart/2005/8/layout/hList1"/>
    <dgm:cxn modelId="{F0FFF725-0526-0F4E-A5C3-25600D0AC63B}" type="presOf" srcId="{7A2C36AC-1DFE-0645-B314-6EBFD97FCD4F}" destId="{40527004-259B-5948-988A-2811044B32AA}" srcOrd="0" destOrd="0" presId="urn:microsoft.com/office/officeart/2005/8/layout/hList1"/>
    <dgm:cxn modelId="{BDF1B96F-2EA1-7D48-8A21-A95C96F83991}" srcId="{40105C43-8C69-6A48-BB6B-D8C987D3DCE8}" destId="{17092662-4A41-D549-898B-BA41E2ACA2A2}" srcOrd="1" destOrd="0" parTransId="{F38B7534-BCD6-574B-BF81-F11848BFB3E1}" sibTransId="{B63FA985-F71A-A24F-ABC8-73C4F2EE1474}"/>
    <dgm:cxn modelId="{4FF6AD17-3F81-9742-8A9E-07647C3C9DEF}" type="presOf" srcId="{40105C43-8C69-6A48-BB6B-D8C987D3DCE8}" destId="{3BEE0AE4-29FD-B844-A97C-79FBC6A3B3E5}" srcOrd="0" destOrd="0" presId="urn:microsoft.com/office/officeart/2005/8/layout/hList1"/>
    <dgm:cxn modelId="{A88C11DB-15FB-CB40-98D4-EBDC0BE0CF1E}" srcId="{17092662-4A41-D549-898B-BA41E2ACA2A2}" destId="{9230AE8E-6C78-C24E-B35A-79B507D91933}" srcOrd="1" destOrd="0" parTransId="{D155A9F9-DC81-B345-93DC-E7CF824D70E0}" sibTransId="{A3A4039B-C7F6-6C45-95FC-C4AC4552F120}"/>
    <dgm:cxn modelId="{0236FBD6-7E02-FD46-9C36-8ECE67DE070F}" type="presOf" srcId="{9230AE8E-6C78-C24E-B35A-79B507D91933}" destId="{3C59E629-43FD-6941-BE98-BB2B0C7FE263}" srcOrd="0" destOrd="1" presId="urn:microsoft.com/office/officeart/2005/8/layout/hList1"/>
    <dgm:cxn modelId="{6106EA78-1039-0446-BA36-42314A941606}" srcId="{C1C30E9F-64FB-D641-B4C9-89F06A4D00AA}" destId="{7A2C36AC-1DFE-0645-B314-6EBFD97FCD4F}" srcOrd="0" destOrd="0" parTransId="{984B796C-D2CB-6348-B0EE-2AB977912056}" sibTransId="{36EBF01C-0348-3C46-BEB0-9891DA366A3D}"/>
    <dgm:cxn modelId="{217F5B2F-F202-9C40-8954-D6BE933654FD}" srcId="{8EEDDB95-5C3F-224B-A3E1-5BBE38F25404}" destId="{BD01F74E-273F-0241-83DC-046C03EF59FC}" srcOrd="1" destOrd="0" parTransId="{EA3A2A2E-79FD-414C-A541-D25A6747D1DD}" sibTransId="{C489C68E-15C2-9E4F-9B46-ACD18AA44238}"/>
    <dgm:cxn modelId="{95079D39-8A98-0D4D-9395-ACE0E6CFF8E4}" srcId="{40105C43-8C69-6A48-BB6B-D8C987D3DCE8}" destId="{C1C30E9F-64FB-D641-B4C9-89F06A4D00AA}" srcOrd="2" destOrd="0" parTransId="{E8977ECD-44F3-4C45-8761-53B5AE1C77AC}" sibTransId="{25BAAF9F-A35B-4B47-900A-F43EAE0EB735}"/>
    <dgm:cxn modelId="{DFCE6759-8E6D-2D4B-8A87-E3FCF37D381B}" srcId="{17092662-4A41-D549-898B-BA41E2ACA2A2}" destId="{7978BCAC-C0BB-CF4F-A5E4-A8EB1951B0CE}" srcOrd="0" destOrd="0" parTransId="{4ECDE293-32CE-3342-90D2-7207F527AB0C}" sibTransId="{BC40246F-366D-C44F-9B5E-E948E66B5324}"/>
    <dgm:cxn modelId="{77A40F4C-430F-DC4C-9ED5-5BEF65D8F833}" type="presOf" srcId="{C1C30E9F-64FB-D641-B4C9-89F06A4D00AA}" destId="{9E90BA72-A082-3242-933B-3CB758D6FD01}" srcOrd="0" destOrd="0" presId="urn:microsoft.com/office/officeart/2005/8/layout/hList1"/>
    <dgm:cxn modelId="{765CF985-562B-D443-8A9A-4B5E7CF587B4}" type="presOf" srcId="{17092662-4A41-D549-898B-BA41E2ACA2A2}" destId="{C4307F3F-F3BB-234C-88DD-B1CD1F82743C}" srcOrd="0" destOrd="0" presId="urn:microsoft.com/office/officeart/2005/8/layout/hList1"/>
    <dgm:cxn modelId="{74989A0A-98FB-1643-B194-D628459D8F22}" type="presOf" srcId="{7978BCAC-C0BB-CF4F-A5E4-A8EB1951B0CE}" destId="{3C59E629-43FD-6941-BE98-BB2B0C7FE263}" srcOrd="0" destOrd="0" presId="urn:microsoft.com/office/officeart/2005/8/layout/hList1"/>
    <dgm:cxn modelId="{D5F6648C-751C-7D4C-BCFE-2DBD9950197E}" type="presOf" srcId="{8EEDDB95-5C3F-224B-A3E1-5BBE38F25404}" destId="{EB77747B-70A8-6E45-92DE-3AE7D802DDA1}" srcOrd="0" destOrd="0" presId="urn:microsoft.com/office/officeart/2005/8/layout/hList1"/>
    <dgm:cxn modelId="{1550E4DE-8E4F-9B4B-903A-54058CEA6AD4}" srcId="{40105C43-8C69-6A48-BB6B-D8C987D3DCE8}" destId="{8EEDDB95-5C3F-224B-A3E1-5BBE38F25404}" srcOrd="0" destOrd="0" parTransId="{0D3E2FEC-B0DC-0C4F-8AD0-5FEF35280E59}" sibTransId="{7A82CA95-3B26-7447-8D37-A841ADC7BC07}"/>
    <dgm:cxn modelId="{060CFDB3-A83B-2B4A-B6FB-EE3C780B38F7}" type="presParOf" srcId="{3BEE0AE4-29FD-B844-A97C-79FBC6A3B3E5}" destId="{F870283F-F9CD-A148-A04A-E71E837F7364}" srcOrd="0" destOrd="0" presId="urn:microsoft.com/office/officeart/2005/8/layout/hList1"/>
    <dgm:cxn modelId="{A0C07D03-740F-A449-854B-310C0D474299}" type="presParOf" srcId="{F870283F-F9CD-A148-A04A-E71E837F7364}" destId="{EB77747B-70A8-6E45-92DE-3AE7D802DDA1}" srcOrd="0" destOrd="0" presId="urn:microsoft.com/office/officeart/2005/8/layout/hList1"/>
    <dgm:cxn modelId="{5CC3045C-B830-B04D-B0F8-9315D68541E9}" type="presParOf" srcId="{F870283F-F9CD-A148-A04A-E71E837F7364}" destId="{EDEEB380-B08E-5944-A06B-63024F5FE389}" srcOrd="1" destOrd="0" presId="urn:microsoft.com/office/officeart/2005/8/layout/hList1"/>
    <dgm:cxn modelId="{761A84BB-4546-AA45-92F4-745577A75BDB}" type="presParOf" srcId="{3BEE0AE4-29FD-B844-A97C-79FBC6A3B3E5}" destId="{E01F4A47-FE16-A04D-950F-53E0A1EF958D}" srcOrd="1" destOrd="0" presId="urn:microsoft.com/office/officeart/2005/8/layout/hList1"/>
    <dgm:cxn modelId="{8BC1D291-2626-BF49-BB06-CB0380BC3829}" type="presParOf" srcId="{3BEE0AE4-29FD-B844-A97C-79FBC6A3B3E5}" destId="{487EA38E-519C-5643-A8B4-668630587D77}" srcOrd="2" destOrd="0" presId="urn:microsoft.com/office/officeart/2005/8/layout/hList1"/>
    <dgm:cxn modelId="{A7BCD270-DC05-3B4B-933D-001FC10C1A87}" type="presParOf" srcId="{487EA38E-519C-5643-A8B4-668630587D77}" destId="{C4307F3F-F3BB-234C-88DD-B1CD1F82743C}" srcOrd="0" destOrd="0" presId="urn:microsoft.com/office/officeart/2005/8/layout/hList1"/>
    <dgm:cxn modelId="{83DC6EC1-4749-7A44-A663-A2A344354735}" type="presParOf" srcId="{487EA38E-519C-5643-A8B4-668630587D77}" destId="{3C59E629-43FD-6941-BE98-BB2B0C7FE263}" srcOrd="1" destOrd="0" presId="urn:microsoft.com/office/officeart/2005/8/layout/hList1"/>
    <dgm:cxn modelId="{692DDC9E-043C-E345-B561-00784E72AA83}" type="presParOf" srcId="{3BEE0AE4-29FD-B844-A97C-79FBC6A3B3E5}" destId="{46EE5BC7-F65E-AA4E-AF3C-5E95E4AFA556}" srcOrd="3" destOrd="0" presId="urn:microsoft.com/office/officeart/2005/8/layout/hList1"/>
    <dgm:cxn modelId="{9331FF9D-67DE-7045-AF9C-EB0081454033}" type="presParOf" srcId="{3BEE0AE4-29FD-B844-A97C-79FBC6A3B3E5}" destId="{B2D0E84E-6A1E-054D-B4DC-4C4F89563D5C}" srcOrd="4" destOrd="0" presId="urn:microsoft.com/office/officeart/2005/8/layout/hList1"/>
    <dgm:cxn modelId="{F8B74EED-E974-4D4D-8EF6-B662696C17AB}" type="presParOf" srcId="{B2D0E84E-6A1E-054D-B4DC-4C4F89563D5C}" destId="{9E90BA72-A082-3242-933B-3CB758D6FD01}" srcOrd="0" destOrd="0" presId="urn:microsoft.com/office/officeart/2005/8/layout/hList1"/>
    <dgm:cxn modelId="{EFF1A215-EE69-0244-99F0-95381E08D0C0}" type="presParOf" srcId="{B2D0E84E-6A1E-054D-B4DC-4C4F89563D5C}" destId="{40527004-259B-5948-988A-2811044B32AA}"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969434F-C996-934B-9684-9D7E84874DE8}" type="doc">
      <dgm:prSet loTypeId="urn:microsoft.com/office/officeart/2009/layout/CircleArrowProcess" loCatId="list" qsTypeId="urn:microsoft.com/office/officeart/2005/8/quickstyle/simple4" qsCatId="simple" csTypeId="urn:microsoft.com/office/officeart/2005/8/colors/accent1_2" csCatId="accent1"/>
      <dgm:spPr/>
      <dgm:t>
        <a:bodyPr/>
        <a:lstStyle/>
        <a:p>
          <a:endParaRPr lang="en-US"/>
        </a:p>
      </dgm:t>
    </dgm:pt>
    <dgm:pt modelId="{19C18BBF-57DF-834A-B516-CE9B39F91036}">
      <dgm:prSet custT="1"/>
      <dgm:spPr/>
      <dgm:t>
        <a:bodyPr/>
        <a:lstStyle/>
        <a:p>
          <a:pPr rtl="0"/>
          <a:r>
            <a:rPr lang="en-US" sz="1200" baseline="0" dirty="0" smtClean="0">
              <a:latin typeface="+mj-lt"/>
            </a:rPr>
            <a:t>Beware of the multicollinearity problem</a:t>
          </a:r>
          <a:endParaRPr lang="en-US" sz="1200" dirty="0">
            <a:latin typeface="+mj-lt"/>
          </a:endParaRPr>
        </a:p>
      </dgm:t>
    </dgm:pt>
    <dgm:pt modelId="{BB1B527E-417A-0D4F-8236-8B05A2AE0265}" type="parTrans" cxnId="{95356CFF-2B59-694B-8C28-C5689C713FAA}">
      <dgm:prSet/>
      <dgm:spPr/>
      <dgm:t>
        <a:bodyPr/>
        <a:lstStyle/>
        <a:p>
          <a:endParaRPr lang="en-US"/>
        </a:p>
      </dgm:t>
    </dgm:pt>
    <dgm:pt modelId="{38443FAE-F42F-294E-94A8-1DE2EB95DF67}" type="sibTrans" cxnId="{95356CFF-2B59-694B-8C28-C5689C713FAA}">
      <dgm:prSet/>
      <dgm:spPr/>
      <dgm:t>
        <a:bodyPr/>
        <a:lstStyle/>
        <a:p>
          <a:endParaRPr lang="en-US"/>
        </a:p>
      </dgm:t>
    </dgm:pt>
    <dgm:pt modelId="{AA4EB76D-81C4-9F45-A23E-0B3F92CB7FB0}">
      <dgm:prSet custT="1"/>
      <dgm:spPr/>
      <dgm:t>
        <a:bodyPr/>
        <a:lstStyle/>
        <a:p>
          <a:pPr rtl="0"/>
          <a:r>
            <a:rPr lang="en-US" sz="1000" baseline="0" dirty="0" smtClean="0">
              <a:latin typeface="+mj-lt"/>
            </a:rPr>
            <a:t>Any variable can be written as a linear combination of all the other variables </a:t>
          </a:r>
          <a:endParaRPr lang="en-US" sz="1000" dirty="0">
            <a:latin typeface="+mj-lt"/>
          </a:endParaRPr>
        </a:p>
      </dgm:t>
    </dgm:pt>
    <dgm:pt modelId="{B3ADB5DF-E308-CA48-8C91-065AAC969DE4}" type="parTrans" cxnId="{805152FE-FAE0-454B-ADFC-A9D7DF6B4DB1}">
      <dgm:prSet/>
      <dgm:spPr/>
      <dgm:t>
        <a:bodyPr/>
        <a:lstStyle/>
        <a:p>
          <a:endParaRPr lang="en-US"/>
        </a:p>
      </dgm:t>
    </dgm:pt>
    <dgm:pt modelId="{7843F378-95B8-604F-B090-8E14238921BC}" type="sibTrans" cxnId="{805152FE-FAE0-454B-ADFC-A9D7DF6B4DB1}">
      <dgm:prSet/>
      <dgm:spPr/>
      <dgm:t>
        <a:bodyPr/>
        <a:lstStyle/>
        <a:p>
          <a:endParaRPr lang="en-US"/>
        </a:p>
      </dgm:t>
    </dgm:pt>
    <dgm:pt modelId="{B9F403E8-632D-F041-A260-32E792887B2A}">
      <dgm:prSet custT="1"/>
      <dgm:spPr/>
      <dgm:t>
        <a:bodyPr/>
        <a:lstStyle/>
        <a:p>
          <a:pPr rtl="0"/>
          <a:r>
            <a:rPr lang="en-US" sz="1000" baseline="0" dirty="0" smtClean="0">
              <a:latin typeface="+mj-lt"/>
            </a:rPr>
            <a:t>We can never know which variables truly are predictive of the outcome </a:t>
          </a:r>
          <a:endParaRPr lang="en-US" sz="1000" dirty="0">
            <a:latin typeface="+mj-lt"/>
          </a:endParaRPr>
        </a:p>
      </dgm:t>
    </dgm:pt>
    <dgm:pt modelId="{6B28B432-F5C8-FF47-A342-BE1D127BD57B}" type="parTrans" cxnId="{377E9992-CF89-F045-B34D-FCD68A9666A9}">
      <dgm:prSet/>
      <dgm:spPr/>
      <dgm:t>
        <a:bodyPr/>
        <a:lstStyle/>
        <a:p>
          <a:endParaRPr lang="en-US"/>
        </a:p>
      </dgm:t>
    </dgm:pt>
    <dgm:pt modelId="{27182903-01FE-D644-B957-CDA94479A68A}" type="sibTrans" cxnId="{377E9992-CF89-F045-B34D-FCD68A9666A9}">
      <dgm:prSet/>
      <dgm:spPr/>
      <dgm:t>
        <a:bodyPr/>
        <a:lstStyle/>
        <a:p>
          <a:endParaRPr lang="en-US"/>
        </a:p>
      </dgm:t>
    </dgm:pt>
    <dgm:pt modelId="{C7400CC1-211D-C749-B1F6-7F53FDEC680F}">
      <dgm:prSet custT="1"/>
      <dgm:spPr/>
      <dgm:t>
        <a:bodyPr/>
        <a:lstStyle/>
        <a:p>
          <a:pPr rtl="0"/>
          <a:r>
            <a:rPr lang="en-US" sz="1400" baseline="0" dirty="0" smtClean="0">
              <a:latin typeface="+mj-lt"/>
            </a:rPr>
            <a:t>Blood pressure example </a:t>
          </a:r>
          <a:endParaRPr lang="en-US" sz="1400" dirty="0">
            <a:latin typeface="+mj-lt"/>
          </a:endParaRPr>
        </a:p>
      </dgm:t>
    </dgm:pt>
    <dgm:pt modelId="{4284745F-3EB8-7446-8DF2-1EE16E45150A}" type="parTrans" cxnId="{C335C8EA-3DA9-1A44-8586-CB212B6C2C03}">
      <dgm:prSet/>
      <dgm:spPr/>
      <dgm:t>
        <a:bodyPr/>
        <a:lstStyle/>
        <a:p>
          <a:endParaRPr lang="en-US"/>
        </a:p>
      </dgm:t>
    </dgm:pt>
    <dgm:pt modelId="{07F978D2-9F8F-0B4F-B023-CC7631A7A8AC}" type="sibTrans" cxnId="{C335C8EA-3DA9-1A44-8586-CB212B6C2C03}">
      <dgm:prSet/>
      <dgm:spPr/>
      <dgm:t>
        <a:bodyPr/>
        <a:lstStyle/>
        <a:p>
          <a:endParaRPr lang="en-US"/>
        </a:p>
      </dgm:t>
    </dgm:pt>
    <dgm:pt modelId="{367B8130-AF21-6945-A7C1-DDAAF114CB1A}">
      <dgm:prSet custT="1"/>
      <dgm:spPr/>
      <dgm:t>
        <a:bodyPr/>
        <a:lstStyle/>
        <a:p>
          <a:pPr rtl="0"/>
          <a:r>
            <a:rPr lang="en-US" sz="1000" baseline="0" dirty="0" smtClean="0">
              <a:latin typeface="+mj-lt"/>
            </a:rPr>
            <a:t>Identified one of many possible models (worked best for </a:t>
          </a:r>
          <a:r>
            <a:rPr lang="en-US" sz="1000" b="1" baseline="0" dirty="0" smtClean="0">
              <a:latin typeface="+mj-lt"/>
            </a:rPr>
            <a:t>that </a:t>
          </a:r>
          <a:r>
            <a:rPr lang="en-US" sz="1000" baseline="0" dirty="0" smtClean="0">
              <a:latin typeface="+mj-lt"/>
            </a:rPr>
            <a:t>data set)</a:t>
          </a:r>
          <a:endParaRPr lang="en-US" sz="1000" dirty="0">
            <a:latin typeface="+mj-lt"/>
          </a:endParaRPr>
        </a:p>
      </dgm:t>
    </dgm:pt>
    <dgm:pt modelId="{F61EA8E9-1008-6847-95AE-D202DD67EE13}" type="parTrans" cxnId="{EA66D72A-817B-5C43-8B88-371EF00B278D}">
      <dgm:prSet/>
      <dgm:spPr/>
      <dgm:t>
        <a:bodyPr/>
        <a:lstStyle/>
        <a:p>
          <a:endParaRPr lang="en-US"/>
        </a:p>
      </dgm:t>
    </dgm:pt>
    <dgm:pt modelId="{D3482936-8ACD-784D-BA10-6949D6996B6A}" type="sibTrans" cxnId="{EA66D72A-817B-5C43-8B88-371EF00B278D}">
      <dgm:prSet/>
      <dgm:spPr/>
      <dgm:t>
        <a:bodyPr/>
        <a:lstStyle/>
        <a:p>
          <a:endParaRPr lang="en-US"/>
        </a:p>
      </dgm:t>
    </dgm:pt>
    <dgm:pt modelId="{05FC902A-F1AC-2C4C-8A6C-006C2AB8C995}">
      <dgm:prSet custT="1"/>
      <dgm:spPr/>
      <dgm:t>
        <a:bodyPr/>
        <a:lstStyle/>
        <a:p>
          <a:pPr rtl="0"/>
          <a:r>
            <a:rPr lang="en-US" sz="1000" baseline="0" dirty="0" smtClean="0">
              <a:latin typeface="+mj-lt"/>
            </a:rPr>
            <a:t>Must be further validated on independent data sets </a:t>
          </a:r>
          <a:endParaRPr lang="en-US" sz="1000" dirty="0">
            <a:latin typeface="+mj-lt"/>
          </a:endParaRPr>
        </a:p>
      </dgm:t>
    </dgm:pt>
    <dgm:pt modelId="{FA0F95B1-D64C-E742-8894-FC3E0CB53D91}" type="parTrans" cxnId="{4ECC3067-D011-F543-9581-15CED50BD756}">
      <dgm:prSet/>
      <dgm:spPr/>
      <dgm:t>
        <a:bodyPr/>
        <a:lstStyle/>
        <a:p>
          <a:endParaRPr lang="en-US"/>
        </a:p>
      </dgm:t>
    </dgm:pt>
    <dgm:pt modelId="{895F11FC-2DE4-9D46-9F06-9F11AEC1A14B}" type="sibTrans" cxnId="{4ECC3067-D011-F543-9581-15CED50BD756}">
      <dgm:prSet/>
      <dgm:spPr/>
      <dgm:t>
        <a:bodyPr/>
        <a:lstStyle/>
        <a:p>
          <a:endParaRPr lang="en-US"/>
        </a:p>
      </dgm:t>
    </dgm:pt>
    <dgm:pt modelId="{8BC2EDD0-82BA-6047-9448-44FF60BDF2C5}">
      <dgm:prSet custT="1"/>
      <dgm:spPr/>
      <dgm:t>
        <a:bodyPr/>
        <a:lstStyle/>
        <a:p>
          <a:pPr rtl="0"/>
          <a:r>
            <a:rPr lang="en-US" sz="1000" baseline="0" dirty="0" smtClean="0">
              <a:latin typeface="+mj-lt"/>
            </a:rPr>
            <a:t>Never use sum of squared errors, p-values, R-squared, or other traditional measures of model fit in the high-dimensional setting </a:t>
          </a:r>
          <a:endParaRPr lang="en-US" sz="1000" dirty="0">
            <a:latin typeface="+mj-lt"/>
          </a:endParaRPr>
        </a:p>
      </dgm:t>
    </dgm:pt>
    <dgm:pt modelId="{A2C85DEA-ADFE-F34D-9CCF-9BE54B33B755}" type="parTrans" cxnId="{E906B809-53B2-A245-81B6-C0252DBB5015}">
      <dgm:prSet/>
      <dgm:spPr/>
      <dgm:t>
        <a:bodyPr/>
        <a:lstStyle/>
        <a:p>
          <a:endParaRPr lang="en-US"/>
        </a:p>
      </dgm:t>
    </dgm:pt>
    <dgm:pt modelId="{6D87CBC1-E52D-D944-8191-98DE4DA08920}" type="sibTrans" cxnId="{E906B809-53B2-A245-81B6-C0252DBB5015}">
      <dgm:prSet/>
      <dgm:spPr/>
      <dgm:t>
        <a:bodyPr/>
        <a:lstStyle/>
        <a:p>
          <a:endParaRPr lang="en-US"/>
        </a:p>
      </dgm:t>
    </dgm:pt>
    <dgm:pt modelId="{185095C8-FA33-5D4D-B0C2-30BC6050BF04}" type="pres">
      <dgm:prSet presAssocID="{B969434F-C996-934B-9684-9D7E84874DE8}" presName="Name0" presStyleCnt="0">
        <dgm:presLayoutVars>
          <dgm:chMax val="7"/>
          <dgm:chPref val="7"/>
          <dgm:dir/>
          <dgm:animLvl val="lvl"/>
        </dgm:presLayoutVars>
      </dgm:prSet>
      <dgm:spPr/>
    </dgm:pt>
    <dgm:pt modelId="{8A6A2DA9-271B-1743-8E20-81CF67568FF8}" type="pres">
      <dgm:prSet presAssocID="{19C18BBF-57DF-834A-B516-CE9B39F91036}" presName="Accent1" presStyleCnt="0"/>
      <dgm:spPr/>
    </dgm:pt>
    <dgm:pt modelId="{7B85A4CE-B337-7A47-BF91-A607156AC111}" type="pres">
      <dgm:prSet presAssocID="{19C18BBF-57DF-834A-B516-CE9B39F91036}" presName="Accent" presStyleLbl="node1" presStyleIdx="0" presStyleCnt="3"/>
      <dgm:spPr>
        <a:solidFill>
          <a:schemeClr val="tx1">
            <a:lumMod val="50000"/>
            <a:lumOff val="50000"/>
          </a:schemeClr>
        </a:solidFill>
      </dgm:spPr>
    </dgm:pt>
    <dgm:pt modelId="{443B693D-C8D5-214D-8776-9024E860F916}" type="pres">
      <dgm:prSet presAssocID="{19C18BBF-57DF-834A-B516-CE9B39F91036}" presName="Child1" presStyleLbl="revTx" presStyleIdx="0" presStyleCnt="5" custLinFactNeighborY="16223">
        <dgm:presLayoutVars>
          <dgm:chMax val="0"/>
          <dgm:chPref val="0"/>
          <dgm:bulletEnabled val="1"/>
        </dgm:presLayoutVars>
      </dgm:prSet>
      <dgm:spPr/>
    </dgm:pt>
    <dgm:pt modelId="{68F464EA-1864-8040-96EF-65940AA95D22}" type="pres">
      <dgm:prSet presAssocID="{19C18BBF-57DF-834A-B516-CE9B39F91036}" presName="Parent1" presStyleLbl="revTx" presStyleIdx="1" presStyleCnt="5">
        <dgm:presLayoutVars>
          <dgm:chMax val="1"/>
          <dgm:chPref val="1"/>
          <dgm:bulletEnabled val="1"/>
        </dgm:presLayoutVars>
      </dgm:prSet>
      <dgm:spPr/>
    </dgm:pt>
    <dgm:pt modelId="{A957B42D-8CDE-E14D-986B-8D8B6F5A8E23}" type="pres">
      <dgm:prSet presAssocID="{C7400CC1-211D-C749-B1F6-7F53FDEC680F}" presName="Accent2" presStyleCnt="0"/>
      <dgm:spPr/>
    </dgm:pt>
    <dgm:pt modelId="{48AB1889-AF00-A640-9329-709C8B722475}" type="pres">
      <dgm:prSet presAssocID="{C7400CC1-211D-C749-B1F6-7F53FDEC680F}" presName="Accent" presStyleLbl="node1" presStyleIdx="1" presStyleCnt="3"/>
      <dgm:spPr>
        <a:solidFill>
          <a:schemeClr val="tx1">
            <a:lumMod val="75000"/>
            <a:lumOff val="25000"/>
          </a:schemeClr>
        </a:solidFill>
      </dgm:spPr>
    </dgm:pt>
    <dgm:pt modelId="{A596D111-2B5A-5B48-902B-4F9B67DE3A52}" type="pres">
      <dgm:prSet presAssocID="{C7400CC1-211D-C749-B1F6-7F53FDEC680F}" presName="Child2" presStyleLbl="revTx" presStyleIdx="2" presStyleCnt="5" custLinFactX="-100000" custLinFactNeighborX="-158353">
        <dgm:presLayoutVars>
          <dgm:chMax val="0"/>
          <dgm:chPref val="0"/>
          <dgm:bulletEnabled val="1"/>
        </dgm:presLayoutVars>
      </dgm:prSet>
      <dgm:spPr/>
    </dgm:pt>
    <dgm:pt modelId="{7FE0476D-52E4-A04A-853F-DB60E5DBB286}" type="pres">
      <dgm:prSet presAssocID="{C7400CC1-211D-C749-B1F6-7F53FDEC680F}" presName="Parent2" presStyleLbl="revTx" presStyleIdx="3" presStyleCnt="5" custLinFactNeighborX="-4380" custLinFactNeighborY="-5844">
        <dgm:presLayoutVars>
          <dgm:chMax val="1"/>
          <dgm:chPref val="1"/>
          <dgm:bulletEnabled val="1"/>
        </dgm:presLayoutVars>
      </dgm:prSet>
      <dgm:spPr/>
    </dgm:pt>
    <dgm:pt modelId="{C48D3DF4-6C05-374A-B184-4EDD1CD2EA38}" type="pres">
      <dgm:prSet presAssocID="{8BC2EDD0-82BA-6047-9448-44FF60BDF2C5}" presName="Accent3" presStyleCnt="0"/>
      <dgm:spPr/>
    </dgm:pt>
    <dgm:pt modelId="{CF20A35D-BEB4-3840-A898-C1FF814F1DF7}" type="pres">
      <dgm:prSet presAssocID="{8BC2EDD0-82BA-6047-9448-44FF60BDF2C5}" presName="Accent" presStyleLbl="node1" presStyleIdx="2" presStyleCnt="3"/>
      <dgm:spPr>
        <a:solidFill>
          <a:schemeClr val="tx1">
            <a:lumMod val="95000"/>
            <a:lumOff val="5000"/>
          </a:schemeClr>
        </a:solidFill>
      </dgm:spPr>
    </dgm:pt>
    <dgm:pt modelId="{357C81B7-2463-CE44-AFF9-5B663F2B2E31}" type="pres">
      <dgm:prSet presAssocID="{8BC2EDD0-82BA-6047-9448-44FF60BDF2C5}" presName="Parent3" presStyleLbl="revTx" presStyleIdx="4" presStyleCnt="5" custLinFactNeighborX="-1" custLinFactNeighborY="-5844">
        <dgm:presLayoutVars>
          <dgm:chMax val="1"/>
          <dgm:chPref val="1"/>
          <dgm:bulletEnabled val="1"/>
        </dgm:presLayoutVars>
      </dgm:prSet>
      <dgm:spPr/>
    </dgm:pt>
  </dgm:ptLst>
  <dgm:cxnLst>
    <dgm:cxn modelId="{377E9992-CF89-F045-B34D-FCD68A9666A9}" srcId="{19C18BBF-57DF-834A-B516-CE9B39F91036}" destId="{B9F403E8-632D-F041-A260-32E792887B2A}" srcOrd="1" destOrd="0" parTransId="{6B28B432-F5C8-FF47-A342-BE1D127BD57B}" sibTransId="{27182903-01FE-D644-B957-CDA94479A68A}"/>
    <dgm:cxn modelId="{4ECC3067-D011-F543-9581-15CED50BD756}" srcId="{C7400CC1-211D-C749-B1F6-7F53FDEC680F}" destId="{05FC902A-F1AC-2C4C-8A6C-006C2AB8C995}" srcOrd="1" destOrd="0" parTransId="{FA0F95B1-D64C-E742-8894-FC3E0CB53D91}" sibTransId="{895F11FC-2DE4-9D46-9F06-9F11AEC1A14B}"/>
    <dgm:cxn modelId="{E168306B-43C5-754C-AAB7-4A7272025C9A}" type="presOf" srcId="{C7400CC1-211D-C749-B1F6-7F53FDEC680F}" destId="{7FE0476D-52E4-A04A-853F-DB60E5DBB286}" srcOrd="0" destOrd="0" presId="urn:microsoft.com/office/officeart/2009/layout/CircleArrowProcess"/>
    <dgm:cxn modelId="{E425A8F4-BC94-BD4A-84F6-F7239E3E2F06}" type="presOf" srcId="{AA4EB76D-81C4-9F45-A23E-0B3F92CB7FB0}" destId="{443B693D-C8D5-214D-8776-9024E860F916}" srcOrd="0" destOrd="0" presId="urn:microsoft.com/office/officeart/2009/layout/CircleArrowProcess"/>
    <dgm:cxn modelId="{95356CFF-2B59-694B-8C28-C5689C713FAA}" srcId="{B969434F-C996-934B-9684-9D7E84874DE8}" destId="{19C18BBF-57DF-834A-B516-CE9B39F91036}" srcOrd="0" destOrd="0" parTransId="{BB1B527E-417A-0D4F-8236-8B05A2AE0265}" sibTransId="{38443FAE-F42F-294E-94A8-1DE2EB95DF67}"/>
    <dgm:cxn modelId="{1526F6BD-3F1E-FD49-8020-8B2013473BA1}" type="presOf" srcId="{B9F403E8-632D-F041-A260-32E792887B2A}" destId="{443B693D-C8D5-214D-8776-9024E860F916}" srcOrd="0" destOrd="1" presId="urn:microsoft.com/office/officeart/2009/layout/CircleArrowProcess"/>
    <dgm:cxn modelId="{FC215B12-9F12-E443-B94B-8C7C6ECFB895}" type="presOf" srcId="{8BC2EDD0-82BA-6047-9448-44FF60BDF2C5}" destId="{357C81B7-2463-CE44-AFF9-5B663F2B2E31}" srcOrd="0" destOrd="0" presId="urn:microsoft.com/office/officeart/2009/layout/CircleArrowProcess"/>
    <dgm:cxn modelId="{805152FE-FAE0-454B-ADFC-A9D7DF6B4DB1}" srcId="{19C18BBF-57DF-834A-B516-CE9B39F91036}" destId="{AA4EB76D-81C4-9F45-A23E-0B3F92CB7FB0}" srcOrd="0" destOrd="0" parTransId="{B3ADB5DF-E308-CA48-8C91-065AAC969DE4}" sibTransId="{7843F378-95B8-604F-B090-8E14238921BC}"/>
    <dgm:cxn modelId="{E906B809-53B2-A245-81B6-C0252DBB5015}" srcId="{B969434F-C996-934B-9684-9D7E84874DE8}" destId="{8BC2EDD0-82BA-6047-9448-44FF60BDF2C5}" srcOrd="2" destOrd="0" parTransId="{A2C85DEA-ADFE-F34D-9CCF-9BE54B33B755}" sibTransId="{6D87CBC1-E52D-D944-8191-98DE4DA08920}"/>
    <dgm:cxn modelId="{85DBC93F-0F1D-0E40-B051-82FB1EDE5A04}" type="presOf" srcId="{367B8130-AF21-6945-A7C1-DDAAF114CB1A}" destId="{A596D111-2B5A-5B48-902B-4F9B67DE3A52}" srcOrd="0" destOrd="0" presId="urn:microsoft.com/office/officeart/2009/layout/CircleArrowProcess"/>
    <dgm:cxn modelId="{D2EEA7BD-E386-134E-8078-70D7A08DFA93}" type="presOf" srcId="{19C18BBF-57DF-834A-B516-CE9B39F91036}" destId="{68F464EA-1864-8040-96EF-65940AA95D22}" srcOrd="0" destOrd="0" presId="urn:microsoft.com/office/officeart/2009/layout/CircleArrowProcess"/>
    <dgm:cxn modelId="{31072B56-04B5-1140-9062-94C8142F7A19}" type="presOf" srcId="{05FC902A-F1AC-2C4C-8A6C-006C2AB8C995}" destId="{A596D111-2B5A-5B48-902B-4F9B67DE3A52}" srcOrd="0" destOrd="1" presId="urn:microsoft.com/office/officeart/2009/layout/CircleArrowProcess"/>
    <dgm:cxn modelId="{F5A5C6B4-190C-534F-B147-399A11B9818C}" type="presOf" srcId="{B969434F-C996-934B-9684-9D7E84874DE8}" destId="{185095C8-FA33-5D4D-B0C2-30BC6050BF04}" srcOrd="0" destOrd="0" presId="urn:microsoft.com/office/officeart/2009/layout/CircleArrowProcess"/>
    <dgm:cxn modelId="{C335C8EA-3DA9-1A44-8586-CB212B6C2C03}" srcId="{B969434F-C996-934B-9684-9D7E84874DE8}" destId="{C7400CC1-211D-C749-B1F6-7F53FDEC680F}" srcOrd="1" destOrd="0" parTransId="{4284745F-3EB8-7446-8DF2-1EE16E45150A}" sibTransId="{07F978D2-9F8F-0B4F-B023-CC7631A7A8AC}"/>
    <dgm:cxn modelId="{EA66D72A-817B-5C43-8B88-371EF00B278D}" srcId="{C7400CC1-211D-C749-B1F6-7F53FDEC680F}" destId="{367B8130-AF21-6945-A7C1-DDAAF114CB1A}" srcOrd="0" destOrd="0" parTransId="{F61EA8E9-1008-6847-95AE-D202DD67EE13}" sibTransId="{D3482936-8ACD-784D-BA10-6949D6996B6A}"/>
    <dgm:cxn modelId="{691DEDE9-0A94-5941-8EE2-B326A01578FF}" type="presParOf" srcId="{185095C8-FA33-5D4D-B0C2-30BC6050BF04}" destId="{8A6A2DA9-271B-1743-8E20-81CF67568FF8}" srcOrd="0" destOrd="0" presId="urn:microsoft.com/office/officeart/2009/layout/CircleArrowProcess"/>
    <dgm:cxn modelId="{834058A6-734B-0743-A714-8F4FC7492BC3}" type="presParOf" srcId="{8A6A2DA9-271B-1743-8E20-81CF67568FF8}" destId="{7B85A4CE-B337-7A47-BF91-A607156AC111}" srcOrd="0" destOrd="0" presId="urn:microsoft.com/office/officeart/2009/layout/CircleArrowProcess"/>
    <dgm:cxn modelId="{308C47D4-2A18-074D-AD40-A84655F006EC}" type="presParOf" srcId="{185095C8-FA33-5D4D-B0C2-30BC6050BF04}" destId="{443B693D-C8D5-214D-8776-9024E860F916}" srcOrd="1" destOrd="0" presId="urn:microsoft.com/office/officeart/2009/layout/CircleArrowProcess"/>
    <dgm:cxn modelId="{00CFF007-9F71-FA47-AB7B-932265D3B228}" type="presParOf" srcId="{185095C8-FA33-5D4D-B0C2-30BC6050BF04}" destId="{68F464EA-1864-8040-96EF-65940AA95D22}" srcOrd="2" destOrd="0" presId="urn:microsoft.com/office/officeart/2009/layout/CircleArrowProcess"/>
    <dgm:cxn modelId="{2A1C50A0-75DC-EF48-B3E8-B61F14D6523E}" type="presParOf" srcId="{185095C8-FA33-5D4D-B0C2-30BC6050BF04}" destId="{A957B42D-8CDE-E14D-986B-8D8B6F5A8E23}" srcOrd="3" destOrd="0" presId="urn:microsoft.com/office/officeart/2009/layout/CircleArrowProcess"/>
    <dgm:cxn modelId="{18AC4241-FF66-7048-99A8-18AFC129E16F}" type="presParOf" srcId="{A957B42D-8CDE-E14D-986B-8D8B6F5A8E23}" destId="{48AB1889-AF00-A640-9329-709C8B722475}" srcOrd="0" destOrd="0" presId="urn:microsoft.com/office/officeart/2009/layout/CircleArrowProcess"/>
    <dgm:cxn modelId="{6DF8E911-8575-8E4A-A5A0-435298B62913}" type="presParOf" srcId="{185095C8-FA33-5D4D-B0C2-30BC6050BF04}" destId="{A596D111-2B5A-5B48-902B-4F9B67DE3A52}" srcOrd="4" destOrd="0" presId="urn:microsoft.com/office/officeart/2009/layout/CircleArrowProcess"/>
    <dgm:cxn modelId="{F1C8CFBD-76CA-D942-817F-334AC69EFCD9}" type="presParOf" srcId="{185095C8-FA33-5D4D-B0C2-30BC6050BF04}" destId="{7FE0476D-52E4-A04A-853F-DB60E5DBB286}" srcOrd="5" destOrd="0" presId="urn:microsoft.com/office/officeart/2009/layout/CircleArrowProcess"/>
    <dgm:cxn modelId="{A4F58709-C1F9-9847-869E-7EE9D9DD9C61}" type="presParOf" srcId="{185095C8-FA33-5D4D-B0C2-30BC6050BF04}" destId="{C48D3DF4-6C05-374A-B184-4EDD1CD2EA38}" srcOrd="6" destOrd="0" presId="urn:microsoft.com/office/officeart/2009/layout/CircleArrowProcess"/>
    <dgm:cxn modelId="{72E57986-EA41-8345-B67A-AB2BC52C6F70}" type="presParOf" srcId="{C48D3DF4-6C05-374A-B184-4EDD1CD2EA38}" destId="{CF20A35D-BEB4-3840-A898-C1FF814F1DF7}" srcOrd="0" destOrd="0" presId="urn:microsoft.com/office/officeart/2009/layout/CircleArrowProcess"/>
    <dgm:cxn modelId="{D7BD6135-CAF7-7640-A9D9-31FB569BF3C2}" type="presParOf" srcId="{185095C8-FA33-5D4D-B0C2-30BC6050BF04}" destId="{357C81B7-2463-CE44-AFF9-5B663F2B2E31}" srcOrd="7" destOrd="0" presId="urn:microsoft.com/office/officeart/2009/layout/Circle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858A1E9-9A83-E04F-8574-F86F2D6EAD91}" type="doc">
      <dgm:prSet loTypeId="urn:microsoft.com/office/officeart/2005/8/layout/process4" loCatId="list" qsTypeId="urn:microsoft.com/office/officeart/2005/8/quickstyle/simple4" qsCatId="simple" csTypeId="urn:microsoft.com/office/officeart/2005/8/colors/accent1_2" csCatId="accent1" phldr="1"/>
      <dgm:spPr/>
      <dgm:t>
        <a:bodyPr/>
        <a:lstStyle/>
        <a:p>
          <a:endParaRPr lang="en-US"/>
        </a:p>
      </dgm:t>
    </dgm:pt>
    <dgm:pt modelId="{772EE935-841A-3D43-A31C-093C4704D4A5}">
      <dgm:prSet/>
      <dgm:spPr>
        <a:solidFill>
          <a:schemeClr val="tx1">
            <a:lumMod val="50000"/>
            <a:lumOff val="50000"/>
          </a:schemeClr>
        </a:solidFill>
      </dgm:spPr>
      <dgm:t>
        <a:bodyPr/>
        <a:lstStyle/>
        <a:p>
          <a:pPr rtl="0"/>
          <a:r>
            <a:rPr lang="en-US" baseline="0" dirty="0" smtClean="0">
              <a:latin typeface="+mj-lt"/>
            </a:rPr>
            <a:t>Collection of DNA spots attached to a solid surface</a:t>
          </a:r>
          <a:endParaRPr lang="en-US" dirty="0">
            <a:latin typeface="+mj-lt"/>
          </a:endParaRPr>
        </a:p>
      </dgm:t>
    </dgm:pt>
    <dgm:pt modelId="{F605FA81-332F-414D-AD4B-19A3A955DA15}" type="parTrans" cxnId="{442E3C78-4359-1F4C-A815-608FC6D940F4}">
      <dgm:prSet/>
      <dgm:spPr/>
      <dgm:t>
        <a:bodyPr/>
        <a:lstStyle/>
        <a:p>
          <a:endParaRPr lang="en-US"/>
        </a:p>
      </dgm:t>
    </dgm:pt>
    <dgm:pt modelId="{04CA1A2B-AB4F-154F-9DC4-A9BD1183A283}" type="sibTrans" cxnId="{442E3C78-4359-1F4C-A815-608FC6D940F4}">
      <dgm:prSet/>
      <dgm:spPr/>
      <dgm:t>
        <a:bodyPr/>
        <a:lstStyle/>
        <a:p>
          <a:endParaRPr lang="en-US"/>
        </a:p>
      </dgm:t>
    </dgm:pt>
    <dgm:pt modelId="{F25AAC07-CDFC-1B44-9FD6-8419BDFFB064}">
      <dgm:prSet/>
      <dgm:spPr>
        <a:solidFill>
          <a:schemeClr val="tx1">
            <a:lumMod val="65000"/>
            <a:lumOff val="35000"/>
          </a:schemeClr>
        </a:solidFill>
      </dgm:spPr>
      <dgm:t>
        <a:bodyPr/>
        <a:lstStyle/>
        <a:p>
          <a:pPr rtl="0"/>
          <a:r>
            <a:rPr lang="en-US" baseline="0" dirty="0" smtClean="0">
              <a:latin typeface="+mj-lt"/>
            </a:rPr>
            <a:t>Used to measure gene expression or to genotype regions of a genome </a:t>
          </a:r>
          <a:endParaRPr lang="en-US" dirty="0">
            <a:latin typeface="+mj-lt"/>
          </a:endParaRPr>
        </a:p>
      </dgm:t>
    </dgm:pt>
    <dgm:pt modelId="{1028F11A-3B94-434F-980B-F6D1AFF7A6EE}" type="parTrans" cxnId="{EEBA5E18-8018-8047-9E59-1A5861D83BCE}">
      <dgm:prSet/>
      <dgm:spPr/>
      <dgm:t>
        <a:bodyPr/>
        <a:lstStyle/>
        <a:p>
          <a:endParaRPr lang="en-US"/>
        </a:p>
      </dgm:t>
    </dgm:pt>
    <dgm:pt modelId="{37AFA786-F4C0-D844-91AD-17749D0B74B0}" type="sibTrans" cxnId="{EEBA5E18-8018-8047-9E59-1A5861D83BCE}">
      <dgm:prSet/>
      <dgm:spPr/>
      <dgm:t>
        <a:bodyPr/>
        <a:lstStyle/>
        <a:p>
          <a:endParaRPr lang="en-US"/>
        </a:p>
      </dgm:t>
    </dgm:pt>
    <dgm:pt modelId="{E97CB16E-B66C-8641-8CC0-C0147D76ABFE}">
      <dgm:prSet/>
      <dgm:spPr>
        <a:solidFill>
          <a:schemeClr val="tx1">
            <a:lumMod val="75000"/>
            <a:lumOff val="25000"/>
          </a:schemeClr>
        </a:solidFill>
      </dgm:spPr>
      <dgm:t>
        <a:bodyPr/>
        <a:lstStyle/>
        <a:p>
          <a:pPr rtl="0"/>
          <a:r>
            <a:rPr lang="en-US" baseline="0" dirty="0" smtClean="0">
              <a:latin typeface="+mj-lt"/>
            </a:rPr>
            <a:t>Thousands of genes (features)</a:t>
          </a:r>
          <a:endParaRPr lang="en-US" dirty="0">
            <a:latin typeface="+mj-lt"/>
          </a:endParaRPr>
        </a:p>
      </dgm:t>
    </dgm:pt>
    <dgm:pt modelId="{DD1B969C-D24B-6047-9BAD-47BB2DFDEBD9}" type="parTrans" cxnId="{3D2920F0-EEF6-4847-9B3A-685CE6C05A39}">
      <dgm:prSet/>
      <dgm:spPr/>
      <dgm:t>
        <a:bodyPr/>
        <a:lstStyle/>
        <a:p>
          <a:endParaRPr lang="en-US"/>
        </a:p>
      </dgm:t>
    </dgm:pt>
    <dgm:pt modelId="{D267368D-BC51-5B45-8C7B-BA6E06883DDF}" type="sibTrans" cxnId="{3D2920F0-EEF6-4847-9B3A-685CE6C05A39}">
      <dgm:prSet/>
      <dgm:spPr/>
      <dgm:t>
        <a:bodyPr/>
        <a:lstStyle/>
        <a:p>
          <a:endParaRPr lang="en-US"/>
        </a:p>
      </dgm:t>
    </dgm:pt>
    <dgm:pt modelId="{B11B585D-A70D-9C42-B7C6-1D1C5804E40C}">
      <dgm:prSet/>
      <dgm:spPr>
        <a:solidFill>
          <a:schemeClr val="tx1">
            <a:lumMod val="85000"/>
            <a:lumOff val="15000"/>
          </a:schemeClr>
        </a:solidFill>
      </dgm:spPr>
      <dgm:t>
        <a:bodyPr/>
        <a:lstStyle/>
        <a:p>
          <a:pPr rtl="0"/>
          <a:r>
            <a:rPr lang="en-US" baseline="0" dirty="0" smtClean="0">
              <a:latin typeface="+mj-lt"/>
            </a:rPr>
            <a:t>Only hundreds of samples may be available</a:t>
          </a:r>
          <a:endParaRPr lang="en-US" dirty="0">
            <a:latin typeface="+mj-lt"/>
          </a:endParaRPr>
        </a:p>
      </dgm:t>
    </dgm:pt>
    <dgm:pt modelId="{1E95E498-3C64-D247-A538-D916537892EE}" type="parTrans" cxnId="{523114E7-60F1-C74A-8A7C-BBEE907F88F4}">
      <dgm:prSet/>
      <dgm:spPr/>
      <dgm:t>
        <a:bodyPr/>
        <a:lstStyle/>
        <a:p>
          <a:endParaRPr lang="en-US"/>
        </a:p>
      </dgm:t>
    </dgm:pt>
    <dgm:pt modelId="{3279BA70-A705-3D48-A529-87C99A730D0D}" type="sibTrans" cxnId="{523114E7-60F1-C74A-8A7C-BBEE907F88F4}">
      <dgm:prSet/>
      <dgm:spPr/>
      <dgm:t>
        <a:bodyPr/>
        <a:lstStyle/>
        <a:p>
          <a:endParaRPr lang="en-US"/>
        </a:p>
      </dgm:t>
    </dgm:pt>
    <dgm:pt modelId="{FF58BC0D-A240-6142-9881-CF23665BA1C0}" type="pres">
      <dgm:prSet presAssocID="{2858A1E9-9A83-E04F-8574-F86F2D6EAD91}" presName="Name0" presStyleCnt="0">
        <dgm:presLayoutVars>
          <dgm:dir/>
          <dgm:animLvl val="lvl"/>
          <dgm:resizeHandles val="exact"/>
        </dgm:presLayoutVars>
      </dgm:prSet>
      <dgm:spPr/>
    </dgm:pt>
    <dgm:pt modelId="{7F340E66-C451-5B44-8FC9-E037A7764B86}" type="pres">
      <dgm:prSet presAssocID="{B11B585D-A70D-9C42-B7C6-1D1C5804E40C}" presName="boxAndChildren" presStyleCnt="0"/>
      <dgm:spPr/>
    </dgm:pt>
    <dgm:pt modelId="{06A12856-918F-D140-9FD5-3CCBA4EA7093}" type="pres">
      <dgm:prSet presAssocID="{B11B585D-A70D-9C42-B7C6-1D1C5804E40C}" presName="parentTextBox" presStyleLbl="node1" presStyleIdx="0" presStyleCnt="4"/>
      <dgm:spPr/>
    </dgm:pt>
    <dgm:pt modelId="{4879C49F-C904-FD43-A5DD-F46B76E0AF5E}" type="pres">
      <dgm:prSet presAssocID="{D267368D-BC51-5B45-8C7B-BA6E06883DDF}" presName="sp" presStyleCnt="0"/>
      <dgm:spPr/>
    </dgm:pt>
    <dgm:pt modelId="{7C783D06-C12C-F641-8B8C-09A406E3E6F2}" type="pres">
      <dgm:prSet presAssocID="{E97CB16E-B66C-8641-8CC0-C0147D76ABFE}" presName="arrowAndChildren" presStyleCnt="0"/>
      <dgm:spPr/>
    </dgm:pt>
    <dgm:pt modelId="{77CD48B8-EB97-6E41-BF1C-C7FE80A049D0}" type="pres">
      <dgm:prSet presAssocID="{E97CB16E-B66C-8641-8CC0-C0147D76ABFE}" presName="parentTextArrow" presStyleLbl="node1" presStyleIdx="1" presStyleCnt="4"/>
      <dgm:spPr/>
    </dgm:pt>
    <dgm:pt modelId="{490694D3-2648-FA4F-BE0E-C80264127755}" type="pres">
      <dgm:prSet presAssocID="{37AFA786-F4C0-D844-91AD-17749D0B74B0}" presName="sp" presStyleCnt="0"/>
      <dgm:spPr/>
    </dgm:pt>
    <dgm:pt modelId="{55E9A17C-7D53-B643-BB5A-B46F418B12DF}" type="pres">
      <dgm:prSet presAssocID="{F25AAC07-CDFC-1B44-9FD6-8419BDFFB064}" presName="arrowAndChildren" presStyleCnt="0"/>
      <dgm:spPr/>
    </dgm:pt>
    <dgm:pt modelId="{CF095A59-C6CB-5741-9203-5A653250C3B2}" type="pres">
      <dgm:prSet presAssocID="{F25AAC07-CDFC-1B44-9FD6-8419BDFFB064}" presName="parentTextArrow" presStyleLbl="node1" presStyleIdx="2" presStyleCnt="4"/>
      <dgm:spPr/>
    </dgm:pt>
    <dgm:pt modelId="{F165F920-82DE-E34E-9CF1-CBD52FAFA226}" type="pres">
      <dgm:prSet presAssocID="{04CA1A2B-AB4F-154F-9DC4-A9BD1183A283}" presName="sp" presStyleCnt="0"/>
      <dgm:spPr/>
    </dgm:pt>
    <dgm:pt modelId="{7B0090CF-309A-EE46-9526-A1265AF44277}" type="pres">
      <dgm:prSet presAssocID="{772EE935-841A-3D43-A31C-093C4704D4A5}" presName="arrowAndChildren" presStyleCnt="0"/>
      <dgm:spPr/>
    </dgm:pt>
    <dgm:pt modelId="{D584566B-CE26-7D41-A234-08178EC112A7}" type="pres">
      <dgm:prSet presAssocID="{772EE935-841A-3D43-A31C-093C4704D4A5}" presName="parentTextArrow" presStyleLbl="node1" presStyleIdx="3" presStyleCnt="4"/>
      <dgm:spPr/>
    </dgm:pt>
  </dgm:ptLst>
  <dgm:cxnLst>
    <dgm:cxn modelId="{EEBA5E18-8018-8047-9E59-1A5861D83BCE}" srcId="{2858A1E9-9A83-E04F-8574-F86F2D6EAD91}" destId="{F25AAC07-CDFC-1B44-9FD6-8419BDFFB064}" srcOrd="1" destOrd="0" parTransId="{1028F11A-3B94-434F-980B-F6D1AFF7A6EE}" sibTransId="{37AFA786-F4C0-D844-91AD-17749D0B74B0}"/>
    <dgm:cxn modelId="{3D2920F0-EEF6-4847-9B3A-685CE6C05A39}" srcId="{2858A1E9-9A83-E04F-8574-F86F2D6EAD91}" destId="{E97CB16E-B66C-8641-8CC0-C0147D76ABFE}" srcOrd="2" destOrd="0" parTransId="{DD1B969C-D24B-6047-9BAD-47BB2DFDEBD9}" sibTransId="{D267368D-BC51-5B45-8C7B-BA6E06883DDF}"/>
    <dgm:cxn modelId="{523114E7-60F1-C74A-8A7C-BBEE907F88F4}" srcId="{2858A1E9-9A83-E04F-8574-F86F2D6EAD91}" destId="{B11B585D-A70D-9C42-B7C6-1D1C5804E40C}" srcOrd="3" destOrd="0" parTransId="{1E95E498-3C64-D247-A538-D916537892EE}" sibTransId="{3279BA70-A705-3D48-A529-87C99A730D0D}"/>
    <dgm:cxn modelId="{442E3C78-4359-1F4C-A815-608FC6D940F4}" srcId="{2858A1E9-9A83-E04F-8574-F86F2D6EAD91}" destId="{772EE935-841A-3D43-A31C-093C4704D4A5}" srcOrd="0" destOrd="0" parTransId="{F605FA81-332F-414D-AD4B-19A3A955DA15}" sibTransId="{04CA1A2B-AB4F-154F-9DC4-A9BD1183A283}"/>
    <dgm:cxn modelId="{135FFEB3-5373-8E4F-87C6-036E04F418A2}" type="presOf" srcId="{E97CB16E-B66C-8641-8CC0-C0147D76ABFE}" destId="{77CD48B8-EB97-6E41-BF1C-C7FE80A049D0}" srcOrd="0" destOrd="0" presId="urn:microsoft.com/office/officeart/2005/8/layout/process4"/>
    <dgm:cxn modelId="{D0B58058-8A42-CA44-939E-86FEE17BB870}" type="presOf" srcId="{B11B585D-A70D-9C42-B7C6-1D1C5804E40C}" destId="{06A12856-918F-D140-9FD5-3CCBA4EA7093}" srcOrd="0" destOrd="0" presId="urn:microsoft.com/office/officeart/2005/8/layout/process4"/>
    <dgm:cxn modelId="{AE3F0165-92D7-3740-82FB-A1A8530A4F8F}" type="presOf" srcId="{F25AAC07-CDFC-1B44-9FD6-8419BDFFB064}" destId="{CF095A59-C6CB-5741-9203-5A653250C3B2}" srcOrd="0" destOrd="0" presId="urn:microsoft.com/office/officeart/2005/8/layout/process4"/>
    <dgm:cxn modelId="{00F55D2D-133A-B04B-A27E-F22E59C4248A}" type="presOf" srcId="{772EE935-841A-3D43-A31C-093C4704D4A5}" destId="{D584566B-CE26-7D41-A234-08178EC112A7}" srcOrd="0" destOrd="0" presId="urn:microsoft.com/office/officeart/2005/8/layout/process4"/>
    <dgm:cxn modelId="{0517CE40-7C06-7A43-BF6D-29E0F638901E}" type="presOf" srcId="{2858A1E9-9A83-E04F-8574-F86F2D6EAD91}" destId="{FF58BC0D-A240-6142-9881-CF23665BA1C0}" srcOrd="0" destOrd="0" presId="urn:microsoft.com/office/officeart/2005/8/layout/process4"/>
    <dgm:cxn modelId="{46498AE3-B1B4-BC42-A9C3-110AB223BF7C}" type="presParOf" srcId="{FF58BC0D-A240-6142-9881-CF23665BA1C0}" destId="{7F340E66-C451-5B44-8FC9-E037A7764B86}" srcOrd="0" destOrd="0" presId="urn:microsoft.com/office/officeart/2005/8/layout/process4"/>
    <dgm:cxn modelId="{74B30176-5E26-0D4A-B634-6347F390B544}" type="presParOf" srcId="{7F340E66-C451-5B44-8FC9-E037A7764B86}" destId="{06A12856-918F-D140-9FD5-3CCBA4EA7093}" srcOrd="0" destOrd="0" presId="urn:microsoft.com/office/officeart/2005/8/layout/process4"/>
    <dgm:cxn modelId="{98CF66FD-1E03-FA40-9BA1-2D106674E847}" type="presParOf" srcId="{FF58BC0D-A240-6142-9881-CF23665BA1C0}" destId="{4879C49F-C904-FD43-A5DD-F46B76E0AF5E}" srcOrd="1" destOrd="0" presId="urn:microsoft.com/office/officeart/2005/8/layout/process4"/>
    <dgm:cxn modelId="{DC9A5654-6501-1F4B-B1C5-4469F1430321}" type="presParOf" srcId="{FF58BC0D-A240-6142-9881-CF23665BA1C0}" destId="{7C783D06-C12C-F641-8B8C-09A406E3E6F2}" srcOrd="2" destOrd="0" presId="urn:microsoft.com/office/officeart/2005/8/layout/process4"/>
    <dgm:cxn modelId="{25FEAFAB-2555-1649-B495-06FCF2990067}" type="presParOf" srcId="{7C783D06-C12C-F641-8B8C-09A406E3E6F2}" destId="{77CD48B8-EB97-6E41-BF1C-C7FE80A049D0}" srcOrd="0" destOrd="0" presId="urn:microsoft.com/office/officeart/2005/8/layout/process4"/>
    <dgm:cxn modelId="{0E112B7D-9955-E647-AD28-3290D2F404F2}" type="presParOf" srcId="{FF58BC0D-A240-6142-9881-CF23665BA1C0}" destId="{490694D3-2648-FA4F-BE0E-C80264127755}" srcOrd="3" destOrd="0" presId="urn:microsoft.com/office/officeart/2005/8/layout/process4"/>
    <dgm:cxn modelId="{4C96A120-5ADC-7641-AF34-83DAC057034F}" type="presParOf" srcId="{FF58BC0D-A240-6142-9881-CF23665BA1C0}" destId="{55E9A17C-7D53-B643-BB5A-B46F418B12DF}" srcOrd="4" destOrd="0" presId="urn:microsoft.com/office/officeart/2005/8/layout/process4"/>
    <dgm:cxn modelId="{48A8EF11-3376-E449-968C-E0C70EE3CC0E}" type="presParOf" srcId="{55E9A17C-7D53-B643-BB5A-B46F418B12DF}" destId="{CF095A59-C6CB-5741-9203-5A653250C3B2}" srcOrd="0" destOrd="0" presId="urn:microsoft.com/office/officeart/2005/8/layout/process4"/>
    <dgm:cxn modelId="{540A41FA-DE41-884D-9FD3-1C4DEADF88FD}" type="presParOf" srcId="{FF58BC0D-A240-6142-9881-CF23665BA1C0}" destId="{F165F920-82DE-E34E-9CF1-CBD52FAFA226}" srcOrd="5" destOrd="0" presId="urn:microsoft.com/office/officeart/2005/8/layout/process4"/>
    <dgm:cxn modelId="{9C8B378C-124D-B94F-A6B6-72F003B5B9ED}" type="presParOf" srcId="{FF58BC0D-A240-6142-9881-CF23665BA1C0}" destId="{7B0090CF-309A-EE46-9526-A1265AF44277}" srcOrd="6" destOrd="0" presId="urn:microsoft.com/office/officeart/2005/8/layout/process4"/>
    <dgm:cxn modelId="{8F8E6142-8432-6241-A0F6-FD09CFD5E8C2}" type="presParOf" srcId="{7B0090CF-309A-EE46-9526-A1265AF44277}" destId="{D584566B-CE26-7D41-A234-08178EC112A7}" srcOrd="0" destOrd="0" presId="urn:microsoft.com/office/officeart/2005/8/layout/process4"/>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C677A36E-9EA7-8548-B577-CA9C2E316A8F}" type="doc">
      <dgm:prSet loTypeId="urn:microsoft.com/office/officeart/2005/8/layout/venn3" loCatId="list" qsTypeId="urn:microsoft.com/office/officeart/2005/8/quickstyle/simple4" qsCatId="simple" csTypeId="urn:microsoft.com/office/officeart/2005/8/colors/accent1_2" csCatId="accent1" phldr="1"/>
      <dgm:spPr/>
      <dgm:t>
        <a:bodyPr/>
        <a:lstStyle/>
        <a:p>
          <a:endParaRPr lang="en-US"/>
        </a:p>
      </dgm:t>
    </dgm:pt>
    <dgm:pt modelId="{F4CCE2C8-FA66-2F43-B9E4-A2EFA75D2586}">
      <dgm:prSet/>
      <dgm:spPr>
        <a:solidFill>
          <a:schemeClr val="tx1">
            <a:lumMod val="50000"/>
            <a:lumOff val="50000"/>
          </a:schemeClr>
        </a:solidFill>
      </dgm:spPr>
      <dgm:t>
        <a:bodyPr/>
        <a:lstStyle/>
        <a:p>
          <a:pPr rtl="0"/>
          <a:r>
            <a:rPr lang="en-US" baseline="0" dirty="0" smtClean="0">
              <a:solidFill>
                <a:schemeClr val="bg1"/>
              </a:solidFill>
              <a:latin typeface="+mj-lt"/>
            </a:rPr>
            <a:t>Thousands of movies each with a possible 1-5 star rating </a:t>
          </a:r>
          <a:endParaRPr lang="en-US" dirty="0">
            <a:solidFill>
              <a:schemeClr val="bg1"/>
            </a:solidFill>
            <a:latin typeface="+mj-lt"/>
          </a:endParaRPr>
        </a:p>
      </dgm:t>
    </dgm:pt>
    <dgm:pt modelId="{296B1FE5-C351-D040-BD1D-EB6D40BFAD9B}" type="parTrans" cxnId="{5758DCE7-3DD8-D446-9E5A-F10024572040}">
      <dgm:prSet/>
      <dgm:spPr/>
      <dgm:t>
        <a:bodyPr/>
        <a:lstStyle/>
        <a:p>
          <a:endParaRPr lang="en-US"/>
        </a:p>
      </dgm:t>
    </dgm:pt>
    <dgm:pt modelId="{3410E4A6-4FBC-8A41-82F0-62A902B4B383}" type="sibTrans" cxnId="{5758DCE7-3DD8-D446-9E5A-F10024572040}">
      <dgm:prSet/>
      <dgm:spPr/>
      <dgm:t>
        <a:bodyPr/>
        <a:lstStyle/>
        <a:p>
          <a:endParaRPr lang="en-US"/>
        </a:p>
      </dgm:t>
    </dgm:pt>
    <dgm:pt modelId="{BB14B006-79CC-8C44-AF85-33EB514B34A1}">
      <dgm:prSet/>
      <dgm:spPr>
        <a:solidFill>
          <a:schemeClr val="tx1">
            <a:lumMod val="65000"/>
            <a:lumOff val="35000"/>
          </a:schemeClr>
        </a:solidFill>
      </dgm:spPr>
      <dgm:t>
        <a:bodyPr/>
        <a:lstStyle/>
        <a:p>
          <a:pPr rtl="0"/>
          <a:r>
            <a:rPr lang="en-US" baseline="0" dirty="0" smtClean="0">
              <a:solidFill>
                <a:schemeClr val="bg1"/>
              </a:solidFill>
              <a:latin typeface="+mj-lt"/>
            </a:rPr>
            <a:t>Responses limited to number of customers who rate movies </a:t>
          </a:r>
          <a:endParaRPr lang="en-US" dirty="0">
            <a:solidFill>
              <a:schemeClr val="bg1"/>
            </a:solidFill>
            <a:latin typeface="+mj-lt"/>
          </a:endParaRPr>
        </a:p>
      </dgm:t>
    </dgm:pt>
    <dgm:pt modelId="{5248139B-8295-FD49-806E-BF2AA3D216EE}" type="parTrans" cxnId="{0B195838-E669-BA49-9521-5A69FE9B27DD}">
      <dgm:prSet/>
      <dgm:spPr/>
      <dgm:t>
        <a:bodyPr/>
        <a:lstStyle/>
        <a:p>
          <a:endParaRPr lang="en-US"/>
        </a:p>
      </dgm:t>
    </dgm:pt>
    <dgm:pt modelId="{FA238BB2-D79C-CD4C-A460-B701D248F55C}" type="sibTrans" cxnId="{0B195838-E669-BA49-9521-5A69FE9B27DD}">
      <dgm:prSet/>
      <dgm:spPr/>
      <dgm:t>
        <a:bodyPr/>
        <a:lstStyle/>
        <a:p>
          <a:endParaRPr lang="en-US"/>
        </a:p>
      </dgm:t>
    </dgm:pt>
    <dgm:pt modelId="{62E8A077-251B-AE49-8987-EB90B63AC874}">
      <dgm:prSet/>
      <dgm:spPr>
        <a:solidFill>
          <a:schemeClr val="tx1">
            <a:lumMod val="75000"/>
            <a:lumOff val="25000"/>
          </a:schemeClr>
        </a:solidFill>
      </dgm:spPr>
      <dgm:t>
        <a:bodyPr/>
        <a:lstStyle/>
        <a:p>
          <a:pPr rtl="0"/>
          <a:r>
            <a:rPr lang="en-US" baseline="0" dirty="0" smtClean="0">
              <a:solidFill>
                <a:schemeClr val="bg1"/>
              </a:solidFill>
              <a:latin typeface="+mj-lt"/>
            </a:rPr>
            <a:t>Contest: October 2006- August 2009 </a:t>
          </a:r>
          <a:endParaRPr lang="en-US" dirty="0">
            <a:solidFill>
              <a:schemeClr val="bg1"/>
            </a:solidFill>
            <a:latin typeface="+mj-lt"/>
          </a:endParaRPr>
        </a:p>
      </dgm:t>
    </dgm:pt>
    <dgm:pt modelId="{FC4D5DA8-4044-454E-ADA9-3C892BD25C4B}" type="parTrans" cxnId="{D0FE905E-F389-ED42-A234-9D86B7AF739D}">
      <dgm:prSet/>
      <dgm:spPr/>
      <dgm:t>
        <a:bodyPr/>
        <a:lstStyle/>
        <a:p>
          <a:endParaRPr lang="en-US"/>
        </a:p>
      </dgm:t>
    </dgm:pt>
    <dgm:pt modelId="{C4F1DF0A-BCF7-0744-A577-22EC652A8FE3}" type="sibTrans" cxnId="{D0FE905E-F389-ED42-A234-9D86B7AF739D}">
      <dgm:prSet/>
      <dgm:spPr/>
      <dgm:t>
        <a:bodyPr/>
        <a:lstStyle/>
        <a:p>
          <a:endParaRPr lang="en-US"/>
        </a:p>
      </dgm:t>
    </dgm:pt>
    <dgm:pt modelId="{E324042D-4BF6-5F43-A8A1-AD0750DEDF82}">
      <dgm:prSet/>
      <dgm:spPr>
        <a:solidFill>
          <a:schemeClr val="tx1">
            <a:lumMod val="85000"/>
            <a:lumOff val="15000"/>
          </a:schemeClr>
        </a:solidFill>
      </dgm:spPr>
      <dgm:t>
        <a:bodyPr/>
        <a:lstStyle/>
        <a:p>
          <a:pPr rtl="0"/>
          <a:r>
            <a:rPr lang="en-US" baseline="0" dirty="0" smtClean="0">
              <a:solidFill>
                <a:schemeClr val="bg1"/>
              </a:solidFill>
              <a:latin typeface="+mj-lt"/>
            </a:rPr>
            <a:t>Challenge: Predict un-rated movies at least 10% better than </a:t>
          </a:r>
          <a:r>
            <a:rPr lang="en-US" baseline="0" dirty="0" err="1" smtClean="0">
              <a:solidFill>
                <a:schemeClr val="bg1"/>
              </a:solidFill>
              <a:latin typeface="+mj-lt"/>
            </a:rPr>
            <a:t>Cinematch</a:t>
          </a:r>
          <a:r>
            <a:rPr lang="en-US" baseline="0" dirty="0" smtClean="0">
              <a:solidFill>
                <a:schemeClr val="bg1"/>
              </a:solidFill>
              <a:latin typeface="+mj-lt"/>
            </a:rPr>
            <a:t> </a:t>
          </a:r>
          <a:endParaRPr lang="en-US" dirty="0">
            <a:solidFill>
              <a:schemeClr val="bg1"/>
            </a:solidFill>
            <a:latin typeface="+mj-lt"/>
          </a:endParaRPr>
        </a:p>
      </dgm:t>
    </dgm:pt>
    <dgm:pt modelId="{E9BB34D9-F020-504D-9D63-B31DB88FEC3F}" type="parTrans" cxnId="{4C30067D-FBB5-DF47-8997-8A1F26BA1B5D}">
      <dgm:prSet/>
      <dgm:spPr/>
      <dgm:t>
        <a:bodyPr/>
        <a:lstStyle/>
        <a:p>
          <a:endParaRPr lang="en-US"/>
        </a:p>
      </dgm:t>
    </dgm:pt>
    <dgm:pt modelId="{2FD719BD-B833-E440-A826-2B361DC58C55}" type="sibTrans" cxnId="{4C30067D-FBB5-DF47-8997-8A1F26BA1B5D}">
      <dgm:prSet/>
      <dgm:spPr/>
      <dgm:t>
        <a:bodyPr/>
        <a:lstStyle/>
        <a:p>
          <a:endParaRPr lang="en-US"/>
        </a:p>
      </dgm:t>
    </dgm:pt>
    <dgm:pt modelId="{5B8F607A-5094-4440-9383-29B8DB06C960}">
      <dgm:prSet/>
      <dgm:spPr>
        <a:solidFill>
          <a:schemeClr val="tx1">
            <a:lumMod val="95000"/>
            <a:lumOff val="5000"/>
          </a:schemeClr>
        </a:solidFill>
      </dgm:spPr>
      <dgm:t>
        <a:bodyPr/>
        <a:lstStyle/>
        <a:p>
          <a:pPr rtl="0"/>
          <a:r>
            <a:rPr lang="en-US" baseline="0" dirty="0" smtClean="0">
              <a:solidFill>
                <a:schemeClr val="bg1"/>
              </a:solidFill>
              <a:latin typeface="+mj-lt"/>
            </a:rPr>
            <a:t>Methods: Variations on the SVD and k-nearest neighbors</a:t>
          </a:r>
          <a:endParaRPr lang="en-US" dirty="0">
            <a:solidFill>
              <a:schemeClr val="bg1"/>
            </a:solidFill>
            <a:latin typeface="+mj-lt"/>
          </a:endParaRPr>
        </a:p>
      </dgm:t>
    </dgm:pt>
    <dgm:pt modelId="{24D54662-FFC3-6045-A6D0-529E953B4C5C}" type="parTrans" cxnId="{8797A14A-BBE7-A543-A53B-67F7C850BE41}">
      <dgm:prSet/>
      <dgm:spPr/>
      <dgm:t>
        <a:bodyPr/>
        <a:lstStyle/>
        <a:p>
          <a:endParaRPr lang="en-US"/>
        </a:p>
      </dgm:t>
    </dgm:pt>
    <dgm:pt modelId="{7A89AB5F-4BE3-A841-8CD8-BEF5E492A2B5}" type="sibTrans" cxnId="{8797A14A-BBE7-A543-A53B-67F7C850BE41}">
      <dgm:prSet/>
      <dgm:spPr/>
      <dgm:t>
        <a:bodyPr/>
        <a:lstStyle/>
        <a:p>
          <a:endParaRPr lang="en-US"/>
        </a:p>
      </dgm:t>
    </dgm:pt>
    <dgm:pt modelId="{B33DFEE7-9457-0748-9F18-6D748A7D3023}" type="pres">
      <dgm:prSet presAssocID="{C677A36E-9EA7-8548-B577-CA9C2E316A8F}" presName="Name0" presStyleCnt="0">
        <dgm:presLayoutVars>
          <dgm:dir/>
          <dgm:resizeHandles val="exact"/>
        </dgm:presLayoutVars>
      </dgm:prSet>
      <dgm:spPr/>
    </dgm:pt>
    <dgm:pt modelId="{ECB814D0-786A-6047-9A66-89D41F7B3214}" type="pres">
      <dgm:prSet presAssocID="{F4CCE2C8-FA66-2F43-B9E4-A2EFA75D2586}" presName="Name5" presStyleLbl="vennNode1" presStyleIdx="0" presStyleCnt="5">
        <dgm:presLayoutVars>
          <dgm:bulletEnabled val="1"/>
        </dgm:presLayoutVars>
      </dgm:prSet>
      <dgm:spPr/>
    </dgm:pt>
    <dgm:pt modelId="{B51528AF-F8D2-2743-A5E4-5956D9DC9ECB}" type="pres">
      <dgm:prSet presAssocID="{3410E4A6-4FBC-8A41-82F0-62A902B4B383}" presName="space" presStyleCnt="0"/>
      <dgm:spPr/>
    </dgm:pt>
    <dgm:pt modelId="{23D11E66-90EC-0843-B301-256664E002B7}" type="pres">
      <dgm:prSet presAssocID="{BB14B006-79CC-8C44-AF85-33EB514B34A1}" presName="Name5" presStyleLbl="vennNode1" presStyleIdx="1" presStyleCnt="5">
        <dgm:presLayoutVars>
          <dgm:bulletEnabled val="1"/>
        </dgm:presLayoutVars>
      </dgm:prSet>
      <dgm:spPr/>
    </dgm:pt>
    <dgm:pt modelId="{79F6AD0B-7DED-D34C-83B1-BC0469F4F3DE}" type="pres">
      <dgm:prSet presAssocID="{FA238BB2-D79C-CD4C-A460-B701D248F55C}" presName="space" presStyleCnt="0"/>
      <dgm:spPr/>
    </dgm:pt>
    <dgm:pt modelId="{1A984445-85D9-8E44-A159-BDA27547B5F6}" type="pres">
      <dgm:prSet presAssocID="{62E8A077-251B-AE49-8987-EB90B63AC874}" presName="Name5" presStyleLbl="vennNode1" presStyleIdx="2" presStyleCnt="5">
        <dgm:presLayoutVars>
          <dgm:bulletEnabled val="1"/>
        </dgm:presLayoutVars>
      </dgm:prSet>
      <dgm:spPr/>
    </dgm:pt>
    <dgm:pt modelId="{D2DAC80E-9C6E-D940-BD33-44A715DFE0AD}" type="pres">
      <dgm:prSet presAssocID="{C4F1DF0A-BCF7-0744-A577-22EC652A8FE3}" presName="space" presStyleCnt="0"/>
      <dgm:spPr/>
    </dgm:pt>
    <dgm:pt modelId="{CD15B126-9C4C-944B-91B3-AC669625C0C6}" type="pres">
      <dgm:prSet presAssocID="{E324042D-4BF6-5F43-A8A1-AD0750DEDF82}" presName="Name5" presStyleLbl="vennNode1" presStyleIdx="3" presStyleCnt="5">
        <dgm:presLayoutVars>
          <dgm:bulletEnabled val="1"/>
        </dgm:presLayoutVars>
      </dgm:prSet>
      <dgm:spPr/>
    </dgm:pt>
    <dgm:pt modelId="{373E3661-0014-3145-8EB6-848F96C2C88A}" type="pres">
      <dgm:prSet presAssocID="{2FD719BD-B833-E440-A826-2B361DC58C55}" presName="space" presStyleCnt="0"/>
      <dgm:spPr/>
    </dgm:pt>
    <dgm:pt modelId="{4388261C-2528-9A42-AE68-B8A6EB278455}" type="pres">
      <dgm:prSet presAssocID="{5B8F607A-5094-4440-9383-29B8DB06C960}" presName="Name5" presStyleLbl="vennNode1" presStyleIdx="4" presStyleCnt="5">
        <dgm:presLayoutVars>
          <dgm:bulletEnabled val="1"/>
        </dgm:presLayoutVars>
      </dgm:prSet>
      <dgm:spPr/>
    </dgm:pt>
  </dgm:ptLst>
  <dgm:cxnLst>
    <dgm:cxn modelId="{8797A14A-BBE7-A543-A53B-67F7C850BE41}" srcId="{C677A36E-9EA7-8548-B577-CA9C2E316A8F}" destId="{5B8F607A-5094-4440-9383-29B8DB06C960}" srcOrd="4" destOrd="0" parTransId="{24D54662-FFC3-6045-A6D0-529E953B4C5C}" sibTransId="{7A89AB5F-4BE3-A841-8CD8-BEF5E492A2B5}"/>
    <dgm:cxn modelId="{4C30067D-FBB5-DF47-8997-8A1F26BA1B5D}" srcId="{C677A36E-9EA7-8548-B577-CA9C2E316A8F}" destId="{E324042D-4BF6-5F43-A8A1-AD0750DEDF82}" srcOrd="3" destOrd="0" parTransId="{E9BB34D9-F020-504D-9D63-B31DB88FEC3F}" sibTransId="{2FD719BD-B833-E440-A826-2B361DC58C55}"/>
    <dgm:cxn modelId="{11168DA6-2F4A-8D43-886B-1B8D7D5E62C4}" type="presOf" srcId="{5B8F607A-5094-4440-9383-29B8DB06C960}" destId="{4388261C-2528-9A42-AE68-B8A6EB278455}" srcOrd="0" destOrd="0" presId="urn:microsoft.com/office/officeart/2005/8/layout/venn3"/>
    <dgm:cxn modelId="{06073E17-1E9C-F94F-B929-9122922AA192}" type="presOf" srcId="{BB14B006-79CC-8C44-AF85-33EB514B34A1}" destId="{23D11E66-90EC-0843-B301-256664E002B7}" srcOrd="0" destOrd="0" presId="urn:microsoft.com/office/officeart/2005/8/layout/venn3"/>
    <dgm:cxn modelId="{40CFDFD0-E058-D840-B77F-7B545BA342E0}" type="presOf" srcId="{F4CCE2C8-FA66-2F43-B9E4-A2EFA75D2586}" destId="{ECB814D0-786A-6047-9A66-89D41F7B3214}" srcOrd="0" destOrd="0" presId="urn:microsoft.com/office/officeart/2005/8/layout/venn3"/>
    <dgm:cxn modelId="{610FA0EF-9DD6-A149-A0FC-D336CFD5B640}" type="presOf" srcId="{E324042D-4BF6-5F43-A8A1-AD0750DEDF82}" destId="{CD15B126-9C4C-944B-91B3-AC669625C0C6}" srcOrd="0" destOrd="0" presId="urn:microsoft.com/office/officeart/2005/8/layout/venn3"/>
    <dgm:cxn modelId="{CB2A53C2-7F2B-4B43-B30C-DC992B3CDF08}" type="presOf" srcId="{62E8A077-251B-AE49-8987-EB90B63AC874}" destId="{1A984445-85D9-8E44-A159-BDA27547B5F6}" srcOrd="0" destOrd="0" presId="urn:microsoft.com/office/officeart/2005/8/layout/venn3"/>
    <dgm:cxn modelId="{D0FE905E-F389-ED42-A234-9D86B7AF739D}" srcId="{C677A36E-9EA7-8548-B577-CA9C2E316A8F}" destId="{62E8A077-251B-AE49-8987-EB90B63AC874}" srcOrd="2" destOrd="0" parTransId="{FC4D5DA8-4044-454E-ADA9-3C892BD25C4B}" sibTransId="{C4F1DF0A-BCF7-0744-A577-22EC652A8FE3}"/>
    <dgm:cxn modelId="{6A7A6CB3-CC44-2A41-B85A-A8A222881B41}" type="presOf" srcId="{C677A36E-9EA7-8548-B577-CA9C2E316A8F}" destId="{B33DFEE7-9457-0748-9F18-6D748A7D3023}" srcOrd="0" destOrd="0" presId="urn:microsoft.com/office/officeart/2005/8/layout/venn3"/>
    <dgm:cxn modelId="{5758DCE7-3DD8-D446-9E5A-F10024572040}" srcId="{C677A36E-9EA7-8548-B577-CA9C2E316A8F}" destId="{F4CCE2C8-FA66-2F43-B9E4-A2EFA75D2586}" srcOrd="0" destOrd="0" parTransId="{296B1FE5-C351-D040-BD1D-EB6D40BFAD9B}" sibTransId="{3410E4A6-4FBC-8A41-82F0-62A902B4B383}"/>
    <dgm:cxn modelId="{0B195838-E669-BA49-9521-5A69FE9B27DD}" srcId="{C677A36E-9EA7-8548-B577-CA9C2E316A8F}" destId="{BB14B006-79CC-8C44-AF85-33EB514B34A1}" srcOrd="1" destOrd="0" parTransId="{5248139B-8295-FD49-806E-BF2AA3D216EE}" sibTransId="{FA238BB2-D79C-CD4C-A460-B701D248F55C}"/>
    <dgm:cxn modelId="{61FF4056-817F-B443-8D51-FECE2D71E97A}" type="presParOf" srcId="{B33DFEE7-9457-0748-9F18-6D748A7D3023}" destId="{ECB814D0-786A-6047-9A66-89D41F7B3214}" srcOrd="0" destOrd="0" presId="urn:microsoft.com/office/officeart/2005/8/layout/venn3"/>
    <dgm:cxn modelId="{766932A6-3F43-4947-8F47-7151D4445247}" type="presParOf" srcId="{B33DFEE7-9457-0748-9F18-6D748A7D3023}" destId="{B51528AF-F8D2-2743-A5E4-5956D9DC9ECB}" srcOrd="1" destOrd="0" presId="urn:microsoft.com/office/officeart/2005/8/layout/venn3"/>
    <dgm:cxn modelId="{032268AB-1272-D94B-A80B-E6174D226915}" type="presParOf" srcId="{B33DFEE7-9457-0748-9F18-6D748A7D3023}" destId="{23D11E66-90EC-0843-B301-256664E002B7}" srcOrd="2" destOrd="0" presId="urn:microsoft.com/office/officeart/2005/8/layout/venn3"/>
    <dgm:cxn modelId="{4C99F9B9-60E4-E048-8BCC-EDAC213B44F4}" type="presParOf" srcId="{B33DFEE7-9457-0748-9F18-6D748A7D3023}" destId="{79F6AD0B-7DED-D34C-83B1-BC0469F4F3DE}" srcOrd="3" destOrd="0" presId="urn:microsoft.com/office/officeart/2005/8/layout/venn3"/>
    <dgm:cxn modelId="{55460AD4-8423-6949-98C7-F9003E7E49BD}" type="presParOf" srcId="{B33DFEE7-9457-0748-9F18-6D748A7D3023}" destId="{1A984445-85D9-8E44-A159-BDA27547B5F6}" srcOrd="4" destOrd="0" presId="urn:microsoft.com/office/officeart/2005/8/layout/venn3"/>
    <dgm:cxn modelId="{EB08EF6A-685F-1143-BEF4-FC42177CA1E5}" type="presParOf" srcId="{B33DFEE7-9457-0748-9F18-6D748A7D3023}" destId="{D2DAC80E-9C6E-D940-BD33-44A715DFE0AD}" srcOrd="5" destOrd="0" presId="urn:microsoft.com/office/officeart/2005/8/layout/venn3"/>
    <dgm:cxn modelId="{C4AE3F88-8B42-5348-82BD-E5EC6E596B21}" type="presParOf" srcId="{B33DFEE7-9457-0748-9F18-6D748A7D3023}" destId="{CD15B126-9C4C-944B-91B3-AC669625C0C6}" srcOrd="6" destOrd="0" presId="urn:microsoft.com/office/officeart/2005/8/layout/venn3"/>
    <dgm:cxn modelId="{B6CB701F-08A2-DC47-9C91-376BF5D32F01}" type="presParOf" srcId="{B33DFEE7-9457-0748-9F18-6D748A7D3023}" destId="{373E3661-0014-3145-8EB6-848F96C2C88A}" srcOrd="7" destOrd="0" presId="urn:microsoft.com/office/officeart/2005/8/layout/venn3"/>
    <dgm:cxn modelId="{7B95D9CC-2785-9643-BF57-250AF6D720B7}" type="presParOf" srcId="{B33DFEE7-9457-0748-9F18-6D748A7D3023}" destId="{4388261C-2528-9A42-AE68-B8A6EB278455}" srcOrd="8"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4BC3A65-971F-AF4D-9BC1-357593EFB58C}" type="doc">
      <dgm:prSet loTypeId="urn:microsoft.com/office/officeart/2005/8/layout/chart3" loCatId="list" qsTypeId="urn:microsoft.com/office/officeart/2005/8/quickstyle/simple4" qsCatId="simple" csTypeId="urn:microsoft.com/office/officeart/2005/8/colors/accent1_2" csCatId="accent1" phldr="1"/>
      <dgm:spPr/>
      <dgm:t>
        <a:bodyPr/>
        <a:lstStyle/>
        <a:p>
          <a:endParaRPr lang="en-US"/>
        </a:p>
      </dgm:t>
    </dgm:pt>
    <dgm:pt modelId="{BEFE511C-D87A-4D47-B6B4-892BACE4CF1B}">
      <dgm:prSet/>
      <dgm:spPr>
        <a:solidFill>
          <a:schemeClr val="tx1">
            <a:lumMod val="50000"/>
            <a:lumOff val="50000"/>
          </a:schemeClr>
        </a:solidFill>
      </dgm:spPr>
      <dgm:t>
        <a:bodyPr/>
        <a:lstStyle/>
        <a:p>
          <a:pPr rtl="0"/>
          <a:r>
            <a:rPr lang="en-US" baseline="0" dirty="0" smtClean="0">
              <a:latin typeface="+mj-lt"/>
            </a:rPr>
            <a:t>Traded portfolios are linear combinations of the underlying asset (stock, commodity, bond) prices </a:t>
          </a:r>
          <a:endParaRPr lang="en-US" dirty="0">
            <a:latin typeface="+mj-lt"/>
          </a:endParaRPr>
        </a:p>
      </dgm:t>
    </dgm:pt>
    <dgm:pt modelId="{F6432C9E-B2F4-274C-8A32-59937DCC6D43}" type="parTrans" cxnId="{8D8557C7-8F9C-8D48-AE5F-304D53B754D1}">
      <dgm:prSet/>
      <dgm:spPr/>
      <dgm:t>
        <a:bodyPr/>
        <a:lstStyle/>
        <a:p>
          <a:endParaRPr lang="en-US"/>
        </a:p>
      </dgm:t>
    </dgm:pt>
    <dgm:pt modelId="{BFB8C719-E269-D048-BFB6-21845A4EC3FA}" type="sibTrans" cxnId="{8D8557C7-8F9C-8D48-AE5F-304D53B754D1}">
      <dgm:prSet/>
      <dgm:spPr/>
      <dgm:t>
        <a:bodyPr/>
        <a:lstStyle/>
        <a:p>
          <a:endParaRPr lang="en-US"/>
        </a:p>
      </dgm:t>
    </dgm:pt>
    <dgm:pt modelId="{EBF33B7D-B0B1-CB4B-80EC-F0E9C696CB3A}">
      <dgm:prSet/>
      <dgm:spPr>
        <a:solidFill>
          <a:schemeClr val="tx1"/>
        </a:solidFill>
      </dgm:spPr>
      <dgm:t>
        <a:bodyPr/>
        <a:lstStyle/>
        <a:p>
          <a:pPr rtl="0"/>
          <a:r>
            <a:rPr lang="en-US" baseline="0" dirty="0" smtClean="0">
              <a:latin typeface="+mj-lt"/>
            </a:rPr>
            <a:t>Relationships between stocks change over time (mergers, management shift, new products)</a:t>
          </a:r>
          <a:endParaRPr lang="en-US" dirty="0">
            <a:latin typeface="+mj-lt"/>
          </a:endParaRPr>
        </a:p>
      </dgm:t>
    </dgm:pt>
    <dgm:pt modelId="{03555AAE-7376-5F44-B32B-E3698900239D}" type="parTrans" cxnId="{0C2B94BB-DFCE-234C-A86F-77371DDA53B8}">
      <dgm:prSet/>
      <dgm:spPr/>
      <dgm:t>
        <a:bodyPr/>
        <a:lstStyle/>
        <a:p>
          <a:endParaRPr lang="en-US"/>
        </a:p>
      </dgm:t>
    </dgm:pt>
    <dgm:pt modelId="{F886AD03-D2E9-FD42-826C-8DB1821E5CA1}" type="sibTrans" cxnId="{0C2B94BB-DFCE-234C-A86F-77371DDA53B8}">
      <dgm:prSet/>
      <dgm:spPr/>
      <dgm:t>
        <a:bodyPr/>
        <a:lstStyle/>
        <a:p>
          <a:endParaRPr lang="en-US"/>
        </a:p>
      </dgm:t>
    </dgm:pt>
    <dgm:pt modelId="{E866219A-CC84-2040-84C3-F93538447EC1}">
      <dgm:prSet/>
      <dgm:spPr>
        <a:solidFill>
          <a:schemeClr val="tx1">
            <a:lumMod val="75000"/>
            <a:lumOff val="25000"/>
          </a:schemeClr>
        </a:solidFill>
      </dgm:spPr>
      <dgm:t>
        <a:bodyPr/>
        <a:lstStyle/>
        <a:p>
          <a:pPr rtl="0"/>
          <a:r>
            <a:rPr lang="en-US" baseline="0" dirty="0" smtClean="0">
              <a:latin typeface="+mj-lt"/>
            </a:rPr>
            <a:t>Other market conditions will influence the value of the fund (investor confidence, interest rate)</a:t>
          </a:r>
          <a:endParaRPr lang="en-US" dirty="0">
            <a:latin typeface="+mj-lt"/>
          </a:endParaRPr>
        </a:p>
      </dgm:t>
    </dgm:pt>
    <dgm:pt modelId="{D5963716-C04E-134C-AA01-CD0CA4C46ECF}" type="parTrans" cxnId="{FA4032E3-BC94-FE47-A886-4F68E0CC2FD6}">
      <dgm:prSet/>
      <dgm:spPr/>
      <dgm:t>
        <a:bodyPr/>
        <a:lstStyle/>
        <a:p>
          <a:endParaRPr lang="en-US"/>
        </a:p>
      </dgm:t>
    </dgm:pt>
    <dgm:pt modelId="{14C072C9-DE1D-0D4B-81E3-A264666AEFDB}" type="sibTrans" cxnId="{FA4032E3-BC94-FE47-A886-4F68E0CC2FD6}">
      <dgm:prSet/>
      <dgm:spPr/>
      <dgm:t>
        <a:bodyPr/>
        <a:lstStyle/>
        <a:p>
          <a:endParaRPr lang="en-US"/>
        </a:p>
      </dgm:t>
    </dgm:pt>
    <dgm:pt modelId="{6CA4C13A-02EA-F545-AD1F-BAB6003FC3CF}" type="pres">
      <dgm:prSet presAssocID="{D4BC3A65-971F-AF4D-9BC1-357593EFB58C}" presName="compositeShape" presStyleCnt="0">
        <dgm:presLayoutVars>
          <dgm:chMax val="7"/>
          <dgm:dir/>
          <dgm:resizeHandles val="exact"/>
        </dgm:presLayoutVars>
      </dgm:prSet>
      <dgm:spPr/>
    </dgm:pt>
    <dgm:pt modelId="{F00C8AC5-5DB5-7C44-8423-2867200909B4}" type="pres">
      <dgm:prSet presAssocID="{D4BC3A65-971F-AF4D-9BC1-357593EFB58C}" presName="wedge1" presStyleLbl="node1" presStyleIdx="0" presStyleCnt="3"/>
      <dgm:spPr/>
    </dgm:pt>
    <dgm:pt modelId="{416EA7C5-8FAA-AB43-88A2-78E9B1BD99DC}" type="pres">
      <dgm:prSet presAssocID="{D4BC3A65-971F-AF4D-9BC1-357593EFB58C}" presName="wedge1Tx" presStyleLbl="node1" presStyleIdx="0" presStyleCnt="3">
        <dgm:presLayoutVars>
          <dgm:chMax val="0"/>
          <dgm:chPref val="0"/>
          <dgm:bulletEnabled val="1"/>
        </dgm:presLayoutVars>
      </dgm:prSet>
      <dgm:spPr/>
    </dgm:pt>
    <dgm:pt modelId="{5C4E7194-B629-3C49-985D-998F6BD17004}" type="pres">
      <dgm:prSet presAssocID="{D4BC3A65-971F-AF4D-9BC1-357593EFB58C}" presName="wedge2" presStyleLbl="node1" presStyleIdx="1" presStyleCnt="3"/>
      <dgm:spPr/>
    </dgm:pt>
    <dgm:pt modelId="{F5704AFC-F119-9347-A927-4553AFC5C2E5}" type="pres">
      <dgm:prSet presAssocID="{D4BC3A65-971F-AF4D-9BC1-357593EFB58C}" presName="wedge2Tx" presStyleLbl="node1" presStyleIdx="1" presStyleCnt="3">
        <dgm:presLayoutVars>
          <dgm:chMax val="0"/>
          <dgm:chPref val="0"/>
          <dgm:bulletEnabled val="1"/>
        </dgm:presLayoutVars>
      </dgm:prSet>
      <dgm:spPr/>
    </dgm:pt>
    <dgm:pt modelId="{0E525A4D-4527-F24D-BB2D-70B94E464BC2}" type="pres">
      <dgm:prSet presAssocID="{D4BC3A65-971F-AF4D-9BC1-357593EFB58C}" presName="wedge3" presStyleLbl="node1" presStyleIdx="2" presStyleCnt="3"/>
      <dgm:spPr/>
    </dgm:pt>
    <dgm:pt modelId="{44F2918E-7E10-6149-A34B-9AEE5DE47B8C}" type="pres">
      <dgm:prSet presAssocID="{D4BC3A65-971F-AF4D-9BC1-357593EFB58C}" presName="wedge3Tx" presStyleLbl="node1" presStyleIdx="2" presStyleCnt="3">
        <dgm:presLayoutVars>
          <dgm:chMax val="0"/>
          <dgm:chPref val="0"/>
          <dgm:bulletEnabled val="1"/>
        </dgm:presLayoutVars>
      </dgm:prSet>
      <dgm:spPr/>
    </dgm:pt>
  </dgm:ptLst>
  <dgm:cxnLst>
    <dgm:cxn modelId="{8D8557C7-8F9C-8D48-AE5F-304D53B754D1}" srcId="{D4BC3A65-971F-AF4D-9BC1-357593EFB58C}" destId="{BEFE511C-D87A-4D47-B6B4-892BACE4CF1B}" srcOrd="0" destOrd="0" parTransId="{F6432C9E-B2F4-274C-8A32-59937DCC6D43}" sibTransId="{BFB8C719-E269-D048-BFB6-21845A4EC3FA}"/>
    <dgm:cxn modelId="{FA4032E3-BC94-FE47-A886-4F68E0CC2FD6}" srcId="{D4BC3A65-971F-AF4D-9BC1-357593EFB58C}" destId="{E866219A-CC84-2040-84C3-F93538447EC1}" srcOrd="2" destOrd="0" parTransId="{D5963716-C04E-134C-AA01-CD0CA4C46ECF}" sibTransId="{14C072C9-DE1D-0D4B-81E3-A264666AEFDB}"/>
    <dgm:cxn modelId="{63E796C8-DA6D-C94E-A5AC-F14A41FB8B14}" type="presOf" srcId="{E866219A-CC84-2040-84C3-F93538447EC1}" destId="{0E525A4D-4527-F24D-BB2D-70B94E464BC2}" srcOrd="0" destOrd="0" presId="urn:microsoft.com/office/officeart/2005/8/layout/chart3"/>
    <dgm:cxn modelId="{B858959B-8EBA-BF4A-9718-86C174CE4551}" type="presOf" srcId="{EBF33B7D-B0B1-CB4B-80EC-F0E9C696CB3A}" destId="{5C4E7194-B629-3C49-985D-998F6BD17004}" srcOrd="0" destOrd="0" presId="urn:microsoft.com/office/officeart/2005/8/layout/chart3"/>
    <dgm:cxn modelId="{0C2B94BB-DFCE-234C-A86F-77371DDA53B8}" srcId="{D4BC3A65-971F-AF4D-9BC1-357593EFB58C}" destId="{EBF33B7D-B0B1-CB4B-80EC-F0E9C696CB3A}" srcOrd="1" destOrd="0" parTransId="{03555AAE-7376-5F44-B32B-E3698900239D}" sibTransId="{F886AD03-D2E9-FD42-826C-8DB1821E5CA1}"/>
    <dgm:cxn modelId="{9FC0F1A0-F43C-8A42-901C-DD8C04CB6A6A}" type="presOf" srcId="{D4BC3A65-971F-AF4D-9BC1-357593EFB58C}" destId="{6CA4C13A-02EA-F545-AD1F-BAB6003FC3CF}" srcOrd="0" destOrd="0" presId="urn:microsoft.com/office/officeart/2005/8/layout/chart3"/>
    <dgm:cxn modelId="{E7218CD6-D452-1E45-8F46-CA8B102DD3B9}" type="presOf" srcId="{EBF33B7D-B0B1-CB4B-80EC-F0E9C696CB3A}" destId="{F5704AFC-F119-9347-A927-4553AFC5C2E5}" srcOrd="1" destOrd="0" presId="urn:microsoft.com/office/officeart/2005/8/layout/chart3"/>
    <dgm:cxn modelId="{7231A249-00E5-7E48-81A1-A0AF3900DBBE}" type="presOf" srcId="{E866219A-CC84-2040-84C3-F93538447EC1}" destId="{44F2918E-7E10-6149-A34B-9AEE5DE47B8C}" srcOrd="1" destOrd="0" presId="urn:microsoft.com/office/officeart/2005/8/layout/chart3"/>
    <dgm:cxn modelId="{E06BE213-9434-F942-81CC-CBB4EA8931F0}" type="presOf" srcId="{BEFE511C-D87A-4D47-B6B4-892BACE4CF1B}" destId="{F00C8AC5-5DB5-7C44-8423-2867200909B4}" srcOrd="0" destOrd="0" presId="urn:microsoft.com/office/officeart/2005/8/layout/chart3"/>
    <dgm:cxn modelId="{26DB22DC-BAE5-134D-9D25-348DA9603132}" type="presOf" srcId="{BEFE511C-D87A-4D47-B6B4-892BACE4CF1B}" destId="{416EA7C5-8FAA-AB43-88A2-78E9B1BD99DC}" srcOrd="1" destOrd="0" presId="urn:microsoft.com/office/officeart/2005/8/layout/chart3"/>
    <dgm:cxn modelId="{C6242AD3-CED2-D84F-A42A-EF940F72BF30}" type="presParOf" srcId="{6CA4C13A-02EA-F545-AD1F-BAB6003FC3CF}" destId="{F00C8AC5-5DB5-7C44-8423-2867200909B4}" srcOrd="0" destOrd="0" presId="urn:microsoft.com/office/officeart/2005/8/layout/chart3"/>
    <dgm:cxn modelId="{5CCF98A3-E2C4-4A4B-80DD-A62EBC3AC9D5}" type="presParOf" srcId="{6CA4C13A-02EA-F545-AD1F-BAB6003FC3CF}" destId="{416EA7C5-8FAA-AB43-88A2-78E9B1BD99DC}" srcOrd="1" destOrd="0" presId="urn:microsoft.com/office/officeart/2005/8/layout/chart3"/>
    <dgm:cxn modelId="{733C5FB9-3A5A-E44F-A67D-B52BE9E1FB13}" type="presParOf" srcId="{6CA4C13A-02EA-F545-AD1F-BAB6003FC3CF}" destId="{5C4E7194-B629-3C49-985D-998F6BD17004}" srcOrd="2" destOrd="0" presId="urn:microsoft.com/office/officeart/2005/8/layout/chart3"/>
    <dgm:cxn modelId="{A37A6DBC-DE94-044E-9658-984773B31673}" type="presParOf" srcId="{6CA4C13A-02EA-F545-AD1F-BAB6003FC3CF}" destId="{F5704AFC-F119-9347-A927-4553AFC5C2E5}" srcOrd="3" destOrd="0" presId="urn:microsoft.com/office/officeart/2005/8/layout/chart3"/>
    <dgm:cxn modelId="{077BC370-AC1D-7842-BC65-C2F903AB6A1C}" type="presParOf" srcId="{6CA4C13A-02EA-F545-AD1F-BAB6003FC3CF}" destId="{0E525A4D-4527-F24D-BB2D-70B94E464BC2}" srcOrd="4" destOrd="0" presId="urn:microsoft.com/office/officeart/2005/8/layout/chart3"/>
    <dgm:cxn modelId="{C8F0172E-29D4-5A4E-97F5-1080B38A4423}" type="presParOf" srcId="{6CA4C13A-02EA-F545-AD1F-BAB6003FC3CF}" destId="{44F2918E-7E10-6149-A34B-9AEE5DE47B8C}" srcOrd="5" destOrd="0" presId="urn:microsoft.com/office/officeart/2005/8/layout/char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C78281A3-4633-8547-8D19-33220A737446}" type="doc">
      <dgm:prSet loTypeId="urn:microsoft.com/office/officeart/2005/8/layout/hProcess9" loCatId="process" qsTypeId="urn:microsoft.com/office/officeart/2005/8/quickstyle/simple4" qsCatId="simple" csTypeId="urn:microsoft.com/office/officeart/2005/8/colors/accent1_2" csCatId="accent1" phldr="1"/>
      <dgm:spPr/>
      <dgm:t>
        <a:bodyPr/>
        <a:lstStyle/>
        <a:p>
          <a:endParaRPr lang="en-US"/>
        </a:p>
      </dgm:t>
    </dgm:pt>
    <dgm:pt modelId="{5219AB3F-A4BE-C64D-8EA0-3E6586C13090}">
      <dgm:prSet custT="1"/>
      <dgm:spPr>
        <a:solidFill>
          <a:schemeClr val="tx1">
            <a:lumMod val="95000"/>
            <a:lumOff val="5000"/>
          </a:schemeClr>
        </a:solidFill>
      </dgm:spPr>
      <dgm:t>
        <a:bodyPr/>
        <a:lstStyle/>
        <a:p>
          <a:pPr rtl="0"/>
          <a:r>
            <a:rPr lang="en-US" sz="1050" baseline="0" dirty="0" smtClean="0">
              <a:latin typeface="+mj-lt"/>
            </a:rPr>
            <a:t>Challenge is to predict clinical outcomes( reduce mortality and requisite doctor appointments)</a:t>
          </a:r>
          <a:endParaRPr lang="en-US" sz="1050" dirty="0">
            <a:latin typeface="+mj-lt"/>
          </a:endParaRPr>
        </a:p>
      </dgm:t>
    </dgm:pt>
    <dgm:pt modelId="{F1774537-80D7-714D-B0FA-C12585670A95}" type="parTrans" cxnId="{C81E1395-FB41-544E-B27D-BF12358E59D9}">
      <dgm:prSet/>
      <dgm:spPr/>
      <dgm:t>
        <a:bodyPr/>
        <a:lstStyle/>
        <a:p>
          <a:endParaRPr lang="en-US"/>
        </a:p>
      </dgm:t>
    </dgm:pt>
    <dgm:pt modelId="{07930D30-DDAB-7249-9924-06F9ED00ABCC}" type="sibTrans" cxnId="{C81E1395-FB41-544E-B27D-BF12358E59D9}">
      <dgm:prSet/>
      <dgm:spPr/>
      <dgm:t>
        <a:bodyPr/>
        <a:lstStyle/>
        <a:p>
          <a:endParaRPr lang="en-US"/>
        </a:p>
      </dgm:t>
    </dgm:pt>
    <dgm:pt modelId="{09013538-8BC2-6042-AD5D-3D6EE983BB70}">
      <dgm:prSet custT="1"/>
      <dgm:spPr>
        <a:solidFill>
          <a:schemeClr val="tx1">
            <a:lumMod val="95000"/>
            <a:lumOff val="5000"/>
          </a:schemeClr>
        </a:solidFill>
      </dgm:spPr>
      <dgm:t>
        <a:bodyPr/>
        <a:lstStyle/>
        <a:p>
          <a:pPr rtl="0"/>
          <a:r>
            <a:rPr lang="en-US" sz="1000" baseline="0" dirty="0" smtClean="0">
              <a:latin typeface="+mj-lt"/>
            </a:rPr>
            <a:t>Features stemming from blood analysis, immune system status, genetic background, nutrition, alcohol- tobacco- drug-consumption, operations, treatments, diagnosed diseases, etc. </a:t>
          </a:r>
          <a:endParaRPr lang="en-US" sz="1000" dirty="0">
            <a:latin typeface="+mj-lt"/>
          </a:endParaRPr>
        </a:p>
      </dgm:t>
    </dgm:pt>
    <dgm:pt modelId="{E91D66BB-60F4-5642-8C3D-BC56AF14D81E}" type="parTrans" cxnId="{8A4F6C9F-307E-D844-AAFD-691C42336BCF}">
      <dgm:prSet/>
      <dgm:spPr/>
      <dgm:t>
        <a:bodyPr/>
        <a:lstStyle/>
        <a:p>
          <a:endParaRPr lang="en-US"/>
        </a:p>
      </dgm:t>
    </dgm:pt>
    <dgm:pt modelId="{ECE329A5-EAA9-D043-87D1-1DE5D5D24328}" type="sibTrans" cxnId="{8A4F6C9F-307E-D844-AAFD-691C42336BCF}">
      <dgm:prSet/>
      <dgm:spPr/>
      <dgm:t>
        <a:bodyPr/>
        <a:lstStyle/>
        <a:p>
          <a:endParaRPr lang="en-US"/>
        </a:p>
      </dgm:t>
    </dgm:pt>
    <dgm:pt modelId="{B81DF31A-3CB0-BC48-B284-F5EF198F796A}">
      <dgm:prSet custT="1"/>
      <dgm:spPr>
        <a:solidFill>
          <a:schemeClr val="tx1">
            <a:lumMod val="95000"/>
            <a:lumOff val="5000"/>
          </a:schemeClr>
        </a:solidFill>
      </dgm:spPr>
      <dgm:t>
        <a:bodyPr/>
        <a:lstStyle/>
        <a:p>
          <a:pPr rtl="0"/>
          <a:r>
            <a:rPr lang="en-US" sz="1200" baseline="0" dirty="0" smtClean="0">
              <a:latin typeface="+mj-lt"/>
            </a:rPr>
            <a:t>Limited amount of accessible patient records </a:t>
          </a:r>
          <a:endParaRPr lang="en-US" sz="1200" dirty="0">
            <a:latin typeface="+mj-lt"/>
          </a:endParaRPr>
        </a:p>
      </dgm:t>
    </dgm:pt>
    <dgm:pt modelId="{3033B38D-2645-EF49-8534-E1A798F7D3F9}" type="parTrans" cxnId="{0E3516B4-BE33-7F4F-AC1D-BE130852BC83}">
      <dgm:prSet/>
      <dgm:spPr/>
      <dgm:t>
        <a:bodyPr/>
        <a:lstStyle/>
        <a:p>
          <a:endParaRPr lang="en-US"/>
        </a:p>
      </dgm:t>
    </dgm:pt>
    <dgm:pt modelId="{CBAA8E1D-B813-2745-8DEA-F34605C6381E}" type="sibTrans" cxnId="{0E3516B4-BE33-7F4F-AC1D-BE130852BC83}">
      <dgm:prSet/>
      <dgm:spPr/>
      <dgm:t>
        <a:bodyPr/>
        <a:lstStyle/>
        <a:p>
          <a:endParaRPr lang="en-US"/>
        </a:p>
      </dgm:t>
    </dgm:pt>
    <dgm:pt modelId="{40B0F3E2-80BD-CF4C-8519-2C66CB351F91}" type="pres">
      <dgm:prSet presAssocID="{C78281A3-4633-8547-8D19-33220A737446}" presName="CompostProcess" presStyleCnt="0">
        <dgm:presLayoutVars>
          <dgm:dir/>
          <dgm:resizeHandles val="exact"/>
        </dgm:presLayoutVars>
      </dgm:prSet>
      <dgm:spPr/>
    </dgm:pt>
    <dgm:pt modelId="{EADE8DEC-5AA5-5540-81A7-284E219770A8}" type="pres">
      <dgm:prSet presAssocID="{C78281A3-4633-8547-8D19-33220A737446}" presName="arrow" presStyleLbl="bgShp" presStyleIdx="0" presStyleCnt="1"/>
      <dgm:spPr>
        <a:solidFill>
          <a:schemeClr val="tx1">
            <a:lumMod val="50000"/>
            <a:lumOff val="50000"/>
          </a:schemeClr>
        </a:solidFill>
      </dgm:spPr>
    </dgm:pt>
    <dgm:pt modelId="{C911B163-3E86-4341-9671-5144E7BBC359}" type="pres">
      <dgm:prSet presAssocID="{C78281A3-4633-8547-8D19-33220A737446}" presName="linearProcess" presStyleCnt="0"/>
      <dgm:spPr/>
    </dgm:pt>
    <dgm:pt modelId="{B189527A-E90D-DB44-9D8A-0FBFAAB135D8}" type="pres">
      <dgm:prSet presAssocID="{5219AB3F-A4BE-C64D-8EA0-3E6586C13090}" presName="textNode" presStyleLbl="node1" presStyleIdx="0" presStyleCnt="3">
        <dgm:presLayoutVars>
          <dgm:bulletEnabled val="1"/>
        </dgm:presLayoutVars>
      </dgm:prSet>
      <dgm:spPr/>
    </dgm:pt>
    <dgm:pt modelId="{C1092C44-164C-0A4E-86F2-5D63023AFBE0}" type="pres">
      <dgm:prSet presAssocID="{07930D30-DDAB-7249-9924-06F9ED00ABCC}" presName="sibTrans" presStyleCnt="0"/>
      <dgm:spPr/>
    </dgm:pt>
    <dgm:pt modelId="{CB24B9D8-332E-7B48-96FA-FF9817422E76}" type="pres">
      <dgm:prSet presAssocID="{09013538-8BC2-6042-AD5D-3D6EE983BB70}" presName="textNode" presStyleLbl="node1" presStyleIdx="1" presStyleCnt="3">
        <dgm:presLayoutVars>
          <dgm:bulletEnabled val="1"/>
        </dgm:presLayoutVars>
      </dgm:prSet>
      <dgm:spPr/>
    </dgm:pt>
    <dgm:pt modelId="{36CFF8D7-4D31-B140-860B-5F361C6874DE}" type="pres">
      <dgm:prSet presAssocID="{ECE329A5-EAA9-D043-87D1-1DE5D5D24328}" presName="sibTrans" presStyleCnt="0"/>
      <dgm:spPr/>
    </dgm:pt>
    <dgm:pt modelId="{22E4C58B-AA99-1D47-8A75-3F30BEE647B2}" type="pres">
      <dgm:prSet presAssocID="{B81DF31A-3CB0-BC48-B284-F5EF198F796A}" presName="textNode" presStyleLbl="node1" presStyleIdx="2" presStyleCnt="3">
        <dgm:presLayoutVars>
          <dgm:bulletEnabled val="1"/>
        </dgm:presLayoutVars>
      </dgm:prSet>
      <dgm:spPr/>
    </dgm:pt>
  </dgm:ptLst>
  <dgm:cxnLst>
    <dgm:cxn modelId="{8A4F6C9F-307E-D844-AAFD-691C42336BCF}" srcId="{C78281A3-4633-8547-8D19-33220A737446}" destId="{09013538-8BC2-6042-AD5D-3D6EE983BB70}" srcOrd="1" destOrd="0" parTransId="{E91D66BB-60F4-5642-8C3D-BC56AF14D81E}" sibTransId="{ECE329A5-EAA9-D043-87D1-1DE5D5D24328}"/>
    <dgm:cxn modelId="{CFAC2796-125D-8E4A-990E-B9E16DF2522B}" type="presOf" srcId="{C78281A3-4633-8547-8D19-33220A737446}" destId="{40B0F3E2-80BD-CF4C-8519-2C66CB351F91}" srcOrd="0" destOrd="0" presId="urn:microsoft.com/office/officeart/2005/8/layout/hProcess9"/>
    <dgm:cxn modelId="{DDA996B7-6BAC-384A-BCB2-9C587D98CF5A}" type="presOf" srcId="{09013538-8BC2-6042-AD5D-3D6EE983BB70}" destId="{CB24B9D8-332E-7B48-96FA-FF9817422E76}" srcOrd="0" destOrd="0" presId="urn:microsoft.com/office/officeart/2005/8/layout/hProcess9"/>
    <dgm:cxn modelId="{7CC8B2F1-4B45-214E-BC00-665C270C006E}" type="presOf" srcId="{B81DF31A-3CB0-BC48-B284-F5EF198F796A}" destId="{22E4C58B-AA99-1D47-8A75-3F30BEE647B2}" srcOrd="0" destOrd="0" presId="urn:microsoft.com/office/officeart/2005/8/layout/hProcess9"/>
    <dgm:cxn modelId="{9AAB2BF3-ED0F-7B4C-817F-69DAACCE19AA}" type="presOf" srcId="{5219AB3F-A4BE-C64D-8EA0-3E6586C13090}" destId="{B189527A-E90D-DB44-9D8A-0FBFAAB135D8}" srcOrd="0" destOrd="0" presId="urn:microsoft.com/office/officeart/2005/8/layout/hProcess9"/>
    <dgm:cxn modelId="{C81E1395-FB41-544E-B27D-BF12358E59D9}" srcId="{C78281A3-4633-8547-8D19-33220A737446}" destId="{5219AB3F-A4BE-C64D-8EA0-3E6586C13090}" srcOrd="0" destOrd="0" parTransId="{F1774537-80D7-714D-B0FA-C12585670A95}" sibTransId="{07930D30-DDAB-7249-9924-06F9ED00ABCC}"/>
    <dgm:cxn modelId="{0E3516B4-BE33-7F4F-AC1D-BE130852BC83}" srcId="{C78281A3-4633-8547-8D19-33220A737446}" destId="{B81DF31A-3CB0-BC48-B284-F5EF198F796A}" srcOrd="2" destOrd="0" parTransId="{3033B38D-2645-EF49-8534-E1A798F7D3F9}" sibTransId="{CBAA8E1D-B813-2745-8DEA-F34605C6381E}"/>
    <dgm:cxn modelId="{29361100-5ADC-3A43-94E3-44E94A49A5A5}" type="presParOf" srcId="{40B0F3E2-80BD-CF4C-8519-2C66CB351F91}" destId="{EADE8DEC-5AA5-5540-81A7-284E219770A8}" srcOrd="0" destOrd="0" presId="urn:microsoft.com/office/officeart/2005/8/layout/hProcess9"/>
    <dgm:cxn modelId="{071DCD95-BCDA-944C-9915-0E6E3448736E}" type="presParOf" srcId="{40B0F3E2-80BD-CF4C-8519-2C66CB351F91}" destId="{C911B163-3E86-4341-9671-5144E7BBC359}" srcOrd="1" destOrd="0" presId="urn:microsoft.com/office/officeart/2005/8/layout/hProcess9"/>
    <dgm:cxn modelId="{3FF2CF71-0F40-534E-9BF8-80CBBAB6026A}" type="presParOf" srcId="{C911B163-3E86-4341-9671-5144E7BBC359}" destId="{B189527A-E90D-DB44-9D8A-0FBFAAB135D8}" srcOrd="0" destOrd="0" presId="urn:microsoft.com/office/officeart/2005/8/layout/hProcess9"/>
    <dgm:cxn modelId="{9948777B-BA52-7141-9F37-DE3E6F079743}" type="presParOf" srcId="{C911B163-3E86-4341-9671-5144E7BBC359}" destId="{C1092C44-164C-0A4E-86F2-5D63023AFBE0}" srcOrd="1" destOrd="0" presId="urn:microsoft.com/office/officeart/2005/8/layout/hProcess9"/>
    <dgm:cxn modelId="{91775491-A239-2E4E-9B56-D3CDAD90B0CA}" type="presParOf" srcId="{C911B163-3E86-4341-9671-5144E7BBC359}" destId="{CB24B9D8-332E-7B48-96FA-FF9817422E76}" srcOrd="2" destOrd="0" presId="urn:microsoft.com/office/officeart/2005/8/layout/hProcess9"/>
    <dgm:cxn modelId="{CD5ADAF7-F24F-864C-A9EA-C39CDA16F063}" type="presParOf" srcId="{C911B163-3E86-4341-9671-5144E7BBC359}" destId="{36CFF8D7-4D31-B140-860B-5F361C6874DE}" srcOrd="3" destOrd="0" presId="urn:microsoft.com/office/officeart/2005/8/layout/hProcess9"/>
    <dgm:cxn modelId="{AEAAEA86-9977-2F40-A3CC-A806BB14AA71}" type="presParOf" srcId="{C911B163-3E86-4341-9671-5144E7BBC359}" destId="{22E4C58B-AA99-1D47-8A75-3F30BEE647B2}"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2D1B87-9D49-8249-9B16-DCC5D4B79605}" type="doc">
      <dgm:prSet loTypeId="urn:microsoft.com/office/officeart/2008/layout/LinedList" loCatId="list" qsTypeId="urn:microsoft.com/office/officeart/2005/8/quickstyle/simple4" qsCatId="simple" csTypeId="urn:microsoft.com/office/officeart/2005/8/colors/accent1_2" csCatId="accent1" phldr="1"/>
      <dgm:spPr/>
      <dgm:t>
        <a:bodyPr/>
        <a:lstStyle/>
        <a:p>
          <a:endParaRPr lang="en-US"/>
        </a:p>
      </dgm:t>
    </dgm:pt>
    <dgm:pt modelId="{F75BE4D4-C4DE-3140-9D6E-EB3AB2AE033D}">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Solid Line illustrates the first PLS direction</a:t>
          </a:r>
          <a:endParaRPr lang="en-US" dirty="0">
            <a:latin typeface="+mj-lt"/>
          </a:endParaRPr>
        </a:p>
      </dgm:t>
    </dgm:pt>
    <dgm:pt modelId="{15EA7945-C28B-3647-9F14-74D8F3227FA6}" type="parTrans" cxnId="{2A9ACE51-F3C7-9548-8947-46A1AB143B17}">
      <dgm:prSet/>
      <dgm:spPr/>
      <dgm:t>
        <a:bodyPr/>
        <a:lstStyle/>
        <a:p>
          <a:endParaRPr lang="en-US"/>
        </a:p>
      </dgm:t>
    </dgm:pt>
    <dgm:pt modelId="{71D63947-27A6-2F4A-91E4-EAF1EC12A461}" type="sibTrans" cxnId="{2A9ACE51-F3C7-9548-8947-46A1AB143B17}">
      <dgm:prSet/>
      <dgm:spPr/>
      <dgm:t>
        <a:bodyPr/>
        <a:lstStyle/>
        <a:p>
          <a:endParaRPr lang="en-US"/>
        </a:p>
      </dgm:t>
    </dgm:pt>
    <dgm:pt modelId="{83AE6EDE-6E75-D843-A6F3-58963A906C70}">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Dotted Line indicates the first principal component direction</a:t>
          </a:r>
          <a:endParaRPr lang="en-US" dirty="0">
            <a:latin typeface="+mj-lt"/>
          </a:endParaRPr>
        </a:p>
      </dgm:t>
    </dgm:pt>
    <dgm:pt modelId="{0383B49C-A71D-3949-B031-03EAFF013F0D}" type="parTrans" cxnId="{2F94DAB1-3E1E-2143-BBC2-BD2780EAABDF}">
      <dgm:prSet/>
      <dgm:spPr/>
      <dgm:t>
        <a:bodyPr/>
        <a:lstStyle/>
        <a:p>
          <a:endParaRPr lang="en-US"/>
        </a:p>
      </dgm:t>
    </dgm:pt>
    <dgm:pt modelId="{D0B52C32-2F88-0F4F-9AFB-9846BD3CF4D7}" type="sibTrans" cxnId="{2F94DAB1-3E1E-2143-BBC2-BD2780EAABDF}">
      <dgm:prSet/>
      <dgm:spPr/>
      <dgm:t>
        <a:bodyPr/>
        <a:lstStyle/>
        <a:p>
          <a:endParaRPr lang="en-US"/>
        </a:p>
      </dgm:t>
    </dgm:pt>
    <dgm:pt modelId="{A00A96D8-44BC-B94C-8C4B-3C9CCF3EAC04}">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Chose a direction that changes the Population more than the Ad Spending, per unit change</a:t>
          </a:r>
          <a:endParaRPr lang="en-US" dirty="0">
            <a:latin typeface="+mj-lt"/>
          </a:endParaRPr>
        </a:p>
      </dgm:t>
    </dgm:pt>
    <dgm:pt modelId="{BBB5A6C1-D6C8-1047-8B29-A2756ACB152B}" type="parTrans" cxnId="{A500F006-20CE-D44F-AA31-B47EA5389F7D}">
      <dgm:prSet/>
      <dgm:spPr/>
      <dgm:t>
        <a:bodyPr/>
        <a:lstStyle/>
        <a:p>
          <a:endParaRPr lang="en-US"/>
        </a:p>
      </dgm:t>
    </dgm:pt>
    <dgm:pt modelId="{073685F7-1EA2-5F42-968F-768B904243B9}" type="sibTrans" cxnId="{A500F006-20CE-D44F-AA31-B47EA5389F7D}">
      <dgm:prSet/>
      <dgm:spPr/>
      <dgm:t>
        <a:bodyPr/>
        <a:lstStyle/>
        <a:p>
          <a:endParaRPr lang="en-US"/>
        </a:p>
      </dgm:t>
    </dgm:pt>
    <dgm:pt modelId="{7CE20165-0F81-CA45-9CFE-D6C7A60B2FDD}">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Implies that Population is more highly correlated with response</a:t>
          </a:r>
          <a:endParaRPr lang="en-US" dirty="0">
            <a:latin typeface="+mj-lt"/>
          </a:endParaRPr>
        </a:p>
      </dgm:t>
    </dgm:pt>
    <dgm:pt modelId="{0F55CE1F-1328-DD41-AD6C-14F8968C2310}" type="parTrans" cxnId="{7D5E8B4E-000F-C64F-B882-75D4B61633F5}">
      <dgm:prSet/>
      <dgm:spPr/>
      <dgm:t>
        <a:bodyPr/>
        <a:lstStyle/>
        <a:p>
          <a:endParaRPr lang="en-US"/>
        </a:p>
      </dgm:t>
    </dgm:pt>
    <dgm:pt modelId="{4FBEBA7D-9E4B-3B43-8ADC-CD2B30BD4C6C}" type="sibTrans" cxnId="{7D5E8B4E-000F-C64F-B882-75D4B61633F5}">
      <dgm:prSet/>
      <dgm:spPr/>
      <dgm:t>
        <a:bodyPr/>
        <a:lstStyle/>
        <a:p>
          <a:endParaRPr lang="en-US"/>
        </a:p>
      </dgm:t>
    </dgm:pt>
    <dgm:pt modelId="{7E47CE1A-97C5-0E45-8C82-DD04F269488D}">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PLS direction does not fit predictors as well as the PCA</a:t>
          </a:r>
          <a:endParaRPr lang="en-US" dirty="0">
            <a:latin typeface="+mj-lt"/>
          </a:endParaRPr>
        </a:p>
      </dgm:t>
    </dgm:pt>
    <dgm:pt modelId="{F5C53C47-FD7B-674B-AE8C-F1FCCD709BE9}" type="parTrans" cxnId="{5D41A573-B200-384E-B40F-716AA2CF815C}">
      <dgm:prSet/>
      <dgm:spPr/>
      <dgm:t>
        <a:bodyPr/>
        <a:lstStyle/>
        <a:p>
          <a:endParaRPr lang="en-US"/>
        </a:p>
      </dgm:t>
    </dgm:pt>
    <dgm:pt modelId="{A5E5D7F7-9318-4041-9C64-17E97EAE7C3A}" type="sibTrans" cxnId="{5D41A573-B200-384E-B40F-716AA2CF815C}">
      <dgm:prSet/>
      <dgm:spPr/>
      <dgm:t>
        <a:bodyPr/>
        <a:lstStyle/>
        <a:p>
          <a:endParaRPr lang="en-US"/>
        </a:p>
      </dgm:t>
    </dgm:pt>
    <dgm:pt modelId="{A580F92E-3BC5-3B49-A30C-6249A2CF0E52}">
      <dgm:prSet>
        <dgm:style>
          <a:lnRef idx="2">
            <a:schemeClr val="dk1"/>
          </a:lnRef>
          <a:fillRef idx="1">
            <a:schemeClr val="lt1"/>
          </a:fillRef>
          <a:effectRef idx="0">
            <a:schemeClr val="dk1"/>
          </a:effectRef>
          <a:fontRef idx="minor">
            <a:schemeClr val="dk1"/>
          </a:fontRef>
        </dgm:style>
      </dgm:prSet>
      <dgm:spPr/>
      <dgm:t>
        <a:bodyPr/>
        <a:lstStyle/>
        <a:p>
          <a:pPr rtl="0"/>
          <a:r>
            <a:rPr lang="en-US" b="0" i="0" dirty="0" smtClean="0">
              <a:latin typeface="+mj-lt"/>
            </a:rPr>
            <a:t>However, does do a better job of explaining the response</a:t>
          </a:r>
          <a:endParaRPr lang="en-US" dirty="0">
            <a:latin typeface="+mj-lt"/>
          </a:endParaRPr>
        </a:p>
      </dgm:t>
    </dgm:pt>
    <dgm:pt modelId="{5FBA5903-F19D-994E-9006-0615F8FB3FA8}" type="parTrans" cxnId="{FF7A2601-2C82-FF46-8F39-07E6B07839AA}">
      <dgm:prSet/>
      <dgm:spPr/>
      <dgm:t>
        <a:bodyPr/>
        <a:lstStyle/>
        <a:p>
          <a:endParaRPr lang="en-US"/>
        </a:p>
      </dgm:t>
    </dgm:pt>
    <dgm:pt modelId="{F4095475-95E5-3341-B96C-A255D22498D7}" type="sibTrans" cxnId="{FF7A2601-2C82-FF46-8F39-07E6B07839AA}">
      <dgm:prSet/>
      <dgm:spPr/>
      <dgm:t>
        <a:bodyPr/>
        <a:lstStyle/>
        <a:p>
          <a:endParaRPr lang="en-US"/>
        </a:p>
      </dgm:t>
    </dgm:pt>
    <dgm:pt modelId="{A77DE2BB-52E4-4743-8B23-AD1ABF05E665}" type="pres">
      <dgm:prSet presAssocID="{B52D1B87-9D49-8249-9B16-DCC5D4B79605}" presName="vert0" presStyleCnt="0">
        <dgm:presLayoutVars>
          <dgm:dir/>
          <dgm:animOne val="branch"/>
          <dgm:animLvl val="lvl"/>
        </dgm:presLayoutVars>
      </dgm:prSet>
      <dgm:spPr/>
    </dgm:pt>
    <dgm:pt modelId="{128C91D3-B7AA-5445-8622-6B8017081347}" type="pres">
      <dgm:prSet presAssocID="{F75BE4D4-C4DE-3140-9D6E-EB3AB2AE033D}" presName="thickLine" presStyleLbl="alignNode1" presStyleIdx="0" presStyleCnt="6"/>
      <dgm:spPr/>
    </dgm:pt>
    <dgm:pt modelId="{469FECD8-38AE-7A4F-BCE7-E0FEB80F9341}" type="pres">
      <dgm:prSet presAssocID="{F75BE4D4-C4DE-3140-9D6E-EB3AB2AE033D}" presName="horz1" presStyleCnt="0"/>
      <dgm:spPr/>
    </dgm:pt>
    <dgm:pt modelId="{1A3ED372-1E35-1947-AE45-3DBAA8FEAE6B}" type="pres">
      <dgm:prSet presAssocID="{F75BE4D4-C4DE-3140-9D6E-EB3AB2AE033D}" presName="tx1" presStyleLbl="revTx" presStyleIdx="0" presStyleCnt="6"/>
      <dgm:spPr/>
    </dgm:pt>
    <dgm:pt modelId="{75436A7D-7F25-DF46-825E-7461B5AAA02D}" type="pres">
      <dgm:prSet presAssocID="{F75BE4D4-C4DE-3140-9D6E-EB3AB2AE033D}" presName="vert1" presStyleCnt="0"/>
      <dgm:spPr/>
    </dgm:pt>
    <dgm:pt modelId="{4AF20740-5413-9F46-8C88-E18F6ABB4BD2}" type="pres">
      <dgm:prSet presAssocID="{83AE6EDE-6E75-D843-A6F3-58963A906C70}" presName="thickLine" presStyleLbl="alignNode1" presStyleIdx="1" presStyleCnt="6"/>
      <dgm:spPr/>
    </dgm:pt>
    <dgm:pt modelId="{68FD6AB6-B0C4-B845-AF06-4B32AEC45098}" type="pres">
      <dgm:prSet presAssocID="{83AE6EDE-6E75-D843-A6F3-58963A906C70}" presName="horz1" presStyleCnt="0"/>
      <dgm:spPr/>
    </dgm:pt>
    <dgm:pt modelId="{02FEAA03-5B23-0642-B5ED-2F60013850AA}" type="pres">
      <dgm:prSet presAssocID="{83AE6EDE-6E75-D843-A6F3-58963A906C70}" presName="tx1" presStyleLbl="revTx" presStyleIdx="1" presStyleCnt="6"/>
      <dgm:spPr/>
    </dgm:pt>
    <dgm:pt modelId="{A25D2DAA-BA5D-8F40-A1D6-E9461FC60D09}" type="pres">
      <dgm:prSet presAssocID="{83AE6EDE-6E75-D843-A6F3-58963A906C70}" presName="vert1" presStyleCnt="0"/>
      <dgm:spPr/>
    </dgm:pt>
    <dgm:pt modelId="{4A86E407-3F8C-0A44-ABE5-41FAB5913105}" type="pres">
      <dgm:prSet presAssocID="{A00A96D8-44BC-B94C-8C4B-3C9CCF3EAC04}" presName="thickLine" presStyleLbl="alignNode1" presStyleIdx="2" presStyleCnt="6"/>
      <dgm:spPr/>
    </dgm:pt>
    <dgm:pt modelId="{233EA0A4-8273-8545-8DAA-01549A20AE37}" type="pres">
      <dgm:prSet presAssocID="{A00A96D8-44BC-B94C-8C4B-3C9CCF3EAC04}" presName="horz1" presStyleCnt="0"/>
      <dgm:spPr/>
    </dgm:pt>
    <dgm:pt modelId="{E2E1200E-B1A5-C247-8855-0291890A977B}" type="pres">
      <dgm:prSet presAssocID="{A00A96D8-44BC-B94C-8C4B-3C9CCF3EAC04}" presName="tx1" presStyleLbl="revTx" presStyleIdx="2" presStyleCnt="6"/>
      <dgm:spPr/>
    </dgm:pt>
    <dgm:pt modelId="{A0213FD9-3088-8E4E-8DEE-1C0FDE5E0426}" type="pres">
      <dgm:prSet presAssocID="{A00A96D8-44BC-B94C-8C4B-3C9CCF3EAC04}" presName="vert1" presStyleCnt="0"/>
      <dgm:spPr/>
    </dgm:pt>
    <dgm:pt modelId="{76D77080-A9C3-1442-851E-85F723D8936B}" type="pres">
      <dgm:prSet presAssocID="{7CE20165-0F81-CA45-9CFE-D6C7A60B2FDD}" presName="thickLine" presStyleLbl="alignNode1" presStyleIdx="3" presStyleCnt="6"/>
      <dgm:spPr/>
    </dgm:pt>
    <dgm:pt modelId="{6B533527-D1EE-6D46-A0C5-F2A45D0AD667}" type="pres">
      <dgm:prSet presAssocID="{7CE20165-0F81-CA45-9CFE-D6C7A60B2FDD}" presName="horz1" presStyleCnt="0"/>
      <dgm:spPr/>
    </dgm:pt>
    <dgm:pt modelId="{CA215005-713A-6A40-BC13-1D184C8A7A86}" type="pres">
      <dgm:prSet presAssocID="{7CE20165-0F81-CA45-9CFE-D6C7A60B2FDD}" presName="tx1" presStyleLbl="revTx" presStyleIdx="3" presStyleCnt="6"/>
      <dgm:spPr/>
    </dgm:pt>
    <dgm:pt modelId="{F7CB7101-612A-1540-A6D0-24F067C407AA}" type="pres">
      <dgm:prSet presAssocID="{7CE20165-0F81-CA45-9CFE-D6C7A60B2FDD}" presName="vert1" presStyleCnt="0"/>
      <dgm:spPr/>
    </dgm:pt>
    <dgm:pt modelId="{967062D6-C7FA-424E-BA35-5F207BD8F6F6}" type="pres">
      <dgm:prSet presAssocID="{7E47CE1A-97C5-0E45-8C82-DD04F269488D}" presName="thickLine" presStyleLbl="alignNode1" presStyleIdx="4" presStyleCnt="6"/>
      <dgm:spPr/>
    </dgm:pt>
    <dgm:pt modelId="{380B8BA5-C775-3041-9186-730256ACCD67}" type="pres">
      <dgm:prSet presAssocID="{7E47CE1A-97C5-0E45-8C82-DD04F269488D}" presName="horz1" presStyleCnt="0"/>
      <dgm:spPr/>
    </dgm:pt>
    <dgm:pt modelId="{E357153A-0D3C-7E4C-B28A-C099A22FBCE8}" type="pres">
      <dgm:prSet presAssocID="{7E47CE1A-97C5-0E45-8C82-DD04F269488D}" presName="tx1" presStyleLbl="revTx" presStyleIdx="4" presStyleCnt="6"/>
      <dgm:spPr/>
    </dgm:pt>
    <dgm:pt modelId="{9654E813-5579-3647-B5A8-594C4E5B277E}" type="pres">
      <dgm:prSet presAssocID="{7E47CE1A-97C5-0E45-8C82-DD04F269488D}" presName="vert1" presStyleCnt="0"/>
      <dgm:spPr/>
    </dgm:pt>
    <dgm:pt modelId="{36BCEEC4-6E10-B34F-BC45-E6E466F22845}" type="pres">
      <dgm:prSet presAssocID="{A580F92E-3BC5-3B49-A30C-6249A2CF0E52}" presName="thickLine" presStyleLbl="alignNode1" presStyleIdx="5" presStyleCnt="6"/>
      <dgm:spPr/>
    </dgm:pt>
    <dgm:pt modelId="{0E26C767-A578-9340-892F-1B6140639F18}" type="pres">
      <dgm:prSet presAssocID="{A580F92E-3BC5-3B49-A30C-6249A2CF0E52}" presName="horz1" presStyleCnt="0"/>
      <dgm:spPr/>
    </dgm:pt>
    <dgm:pt modelId="{497FD7AA-1C1E-3244-8335-FF11B7CD0BE9}" type="pres">
      <dgm:prSet presAssocID="{A580F92E-3BC5-3B49-A30C-6249A2CF0E52}" presName="tx1" presStyleLbl="revTx" presStyleIdx="5" presStyleCnt="6"/>
      <dgm:spPr/>
    </dgm:pt>
    <dgm:pt modelId="{41C365CF-205F-644A-8C77-B0D164BA8A9B}" type="pres">
      <dgm:prSet presAssocID="{A580F92E-3BC5-3B49-A30C-6249A2CF0E52}" presName="vert1" presStyleCnt="0"/>
      <dgm:spPr/>
    </dgm:pt>
  </dgm:ptLst>
  <dgm:cxnLst>
    <dgm:cxn modelId="{F0DA6783-E8AA-C04F-8D3B-B12CC47F217F}" type="presOf" srcId="{F75BE4D4-C4DE-3140-9D6E-EB3AB2AE033D}" destId="{1A3ED372-1E35-1947-AE45-3DBAA8FEAE6B}" srcOrd="0" destOrd="0" presId="urn:microsoft.com/office/officeart/2008/layout/LinedList"/>
    <dgm:cxn modelId="{D6983B42-0731-4A41-B591-2CE5465D1434}" type="presOf" srcId="{A00A96D8-44BC-B94C-8C4B-3C9CCF3EAC04}" destId="{E2E1200E-B1A5-C247-8855-0291890A977B}" srcOrd="0" destOrd="0" presId="urn:microsoft.com/office/officeart/2008/layout/LinedList"/>
    <dgm:cxn modelId="{2F94DAB1-3E1E-2143-BBC2-BD2780EAABDF}" srcId="{B52D1B87-9D49-8249-9B16-DCC5D4B79605}" destId="{83AE6EDE-6E75-D843-A6F3-58963A906C70}" srcOrd="1" destOrd="0" parTransId="{0383B49C-A71D-3949-B031-03EAFF013F0D}" sibTransId="{D0B52C32-2F88-0F4F-9AFB-9846BD3CF4D7}"/>
    <dgm:cxn modelId="{7F0CCB3B-01CA-1B41-BDA8-E06E1105F9DC}" type="presOf" srcId="{B52D1B87-9D49-8249-9B16-DCC5D4B79605}" destId="{A77DE2BB-52E4-4743-8B23-AD1ABF05E665}" srcOrd="0" destOrd="0" presId="urn:microsoft.com/office/officeart/2008/layout/LinedList"/>
    <dgm:cxn modelId="{0912860A-90A3-7542-840D-9B26264F58E1}" type="presOf" srcId="{A580F92E-3BC5-3B49-A30C-6249A2CF0E52}" destId="{497FD7AA-1C1E-3244-8335-FF11B7CD0BE9}" srcOrd="0" destOrd="0" presId="urn:microsoft.com/office/officeart/2008/layout/LinedList"/>
    <dgm:cxn modelId="{7D5E8B4E-000F-C64F-B882-75D4B61633F5}" srcId="{B52D1B87-9D49-8249-9B16-DCC5D4B79605}" destId="{7CE20165-0F81-CA45-9CFE-D6C7A60B2FDD}" srcOrd="3" destOrd="0" parTransId="{0F55CE1F-1328-DD41-AD6C-14F8968C2310}" sibTransId="{4FBEBA7D-9E4B-3B43-8ADC-CD2B30BD4C6C}"/>
    <dgm:cxn modelId="{2A9ACE51-F3C7-9548-8947-46A1AB143B17}" srcId="{B52D1B87-9D49-8249-9B16-DCC5D4B79605}" destId="{F75BE4D4-C4DE-3140-9D6E-EB3AB2AE033D}" srcOrd="0" destOrd="0" parTransId="{15EA7945-C28B-3647-9F14-74D8F3227FA6}" sibTransId="{71D63947-27A6-2F4A-91E4-EAF1EC12A461}"/>
    <dgm:cxn modelId="{5D41A573-B200-384E-B40F-716AA2CF815C}" srcId="{B52D1B87-9D49-8249-9B16-DCC5D4B79605}" destId="{7E47CE1A-97C5-0E45-8C82-DD04F269488D}" srcOrd="4" destOrd="0" parTransId="{F5C53C47-FD7B-674B-AE8C-F1FCCD709BE9}" sibTransId="{A5E5D7F7-9318-4041-9C64-17E97EAE7C3A}"/>
    <dgm:cxn modelId="{FF7A2601-2C82-FF46-8F39-07E6B07839AA}" srcId="{B52D1B87-9D49-8249-9B16-DCC5D4B79605}" destId="{A580F92E-3BC5-3B49-A30C-6249A2CF0E52}" srcOrd="5" destOrd="0" parTransId="{5FBA5903-F19D-994E-9006-0615F8FB3FA8}" sibTransId="{F4095475-95E5-3341-B96C-A255D22498D7}"/>
    <dgm:cxn modelId="{CF65D769-4169-A245-B96D-456963FD828B}" type="presOf" srcId="{83AE6EDE-6E75-D843-A6F3-58963A906C70}" destId="{02FEAA03-5B23-0642-B5ED-2F60013850AA}" srcOrd="0" destOrd="0" presId="urn:microsoft.com/office/officeart/2008/layout/LinedList"/>
    <dgm:cxn modelId="{CA17DDEE-75DB-AF46-A359-4627EBFE4C88}" type="presOf" srcId="{7CE20165-0F81-CA45-9CFE-D6C7A60B2FDD}" destId="{CA215005-713A-6A40-BC13-1D184C8A7A86}" srcOrd="0" destOrd="0" presId="urn:microsoft.com/office/officeart/2008/layout/LinedList"/>
    <dgm:cxn modelId="{FDBA16A5-4038-5B4D-9E1A-409AE4473291}" type="presOf" srcId="{7E47CE1A-97C5-0E45-8C82-DD04F269488D}" destId="{E357153A-0D3C-7E4C-B28A-C099A22FBCE8}" srcOrd="0" destOrd="0" presId="urn:microsoft.com/office/officeart/2008/layout/LinedList"/>
    <dgm:cxn modelId="{A500F006-20CE-D44F-AA31-B47EA5389F7D}" srcId="{B52D1B87-9D49-8249-9B16-DCC5D4B79605}" destId="{A00A96D8-44BC-B94C-8C4B-3C9CCF3EAC04}" srcOrd="2" destOrd="0" parTransId="{BBB5A6C1-D6C8-1047-8B29-A2756ACB152B}" sibTransId="{073685F7-1EA2-5F42-968F-768B904243B9}"/>
    <dgm:cxn modelId="{C7D32594-4DBC-8548-94CC-AF6167EE81B2}" type="presParOf" srcId="{A77DE2BB-52E4-4743-8B23-AD1ABF05E665}" destId="{128C91D3-B7AA-5445-8622-6B8017081347}" srcOrd="0" destOrd="0" presId="urn:microsoft.com/office/officeart/2008/layout/LinedList"/>
    <dgm:cxn modelId="{6B7CE107-DCB0-E14F-B59C-B8A6C8E1B8E8}" type="presParOf" srcId="{A77DE2BB-52E4-4743-8B23-AD1ABF05E665}" destId="{469FECD8-38AE-7A4F-BCE7-E0FEB80F9341}" srcOrd="1" destOrd="0" presId="urn:microsoft.com/office/officeart/2008/layout/LinedList"/>
    <dgm:cxn modelId="{747D4CAD-7B48-9D48-BD42-3B18B259DF06}" type="presParOf" srcId="{469FECD8-38AE-7A4F-BCE7-E0FEB80F9341}" destId="{1A3ED372-1E35-1947-AE45-3DBAA8FEAE6B}" srcOrd="0" destOrd="0" presId="urn:microsoft.com/office/officeart/2008/layout/LinedList"/>
    <dgm:cxn modelId="{0BCD0CC6-006D-874B-A592-E84C17864461}" type="presParOf" srcId="{469FECD8-38AE-7A4F-BCE7-E0FEB80F9341}" destId="{75436A7D-7F25-DF46-825E-7461B5AAA02D}" srcOrd="1" destOrd="0" presId="urn:microsoft.com/office/officeart/2008/layout/LinedList"/>
    <dgm:cxn modelId="{4B312F93-A70B-CC4F-91CA-91750B616E97}" type="presParOf" srcId="{A77DE2BB-52E4-4743-8B23-AD1ABF05E665}" destId="{4AF20740-5413-9F46-8C88-E18F6ABB4BD2}" srcOrd="2" destOrd="0" presId="urn:microsoft.com/office/officeart/2008/layout/LinedList"/>
    <dgm:cxn modelId="{ECD4761E-D7F9-A743-ACFC-D5DE16085652}" type="presParOf" srcId="{A77DE2BB-52E4-4743-8B23-AD1ABF05E665}" destId="{68FD6AB6-B0C4-B845-AF06-4B32AEC45098}" srcOrd="3" destOrd="0" presId="urn:microsoft.com/office/officeart/2008/layout/LinedList"/>
    <dgm:cxn modelId="{C5FD74E5-2700-1245-925F-A59932C5138A}" type="presParOf" srcId="{68FD6AB6-B0C4-B845-AF06-4B32AEC45098}" destId="{02FEAA03-5B23-0642-B5ED-2F60013850AA}" srcOrd="0" destOrd="0" presId="urn:microsoft.com/office/officeart/2008/layout/LinedList"/>
    <dgm:cxn modelId="{40C88E6E-318D-DF40-BBF5-23A31C0D04ED}" type="presParOf" srcId="{68FD6AB6-B0C4-B845-AF06-4B32AEC45098}" destId="{A25D2DAA-BA5D-8F40-A1D6-E9461FC60D09}" srcOrd="1" destOrd="0" presId="urn:microsoft.com/office/officeart/2008/layout/LinedList"/>
    <dgm:cxn modelId="{D1199814-DA93-E741-A11F-6B04ABC47789}" type="presParOf" srcId="{A77DE2BB-52E4-4743-8B23-AD1ABF05E665}" destId="{4A86E407-3F8C-0A44-ABE5-41FAB5913105}" srcOrd="4" destOrd="0" presId="urn:microsoft.com/office/officeart/2008/layout/LinedList"/>
    <dgm:cxn modelId="{29E87254-80B5-6B40-B2A3-F994896CB518}" type="presParOf" srcId="{A77DE2BB-52E4-4743-8B23-AD1ABF05E665}" destId="{233EA0A4-8273-8545-8DAA-01549A20AE37}" srcOrd="5" destOrd="0" presId="urn:microsoft.com/office/officeart/2008/layout/LinedList"/>
    <dgm:cxn modelId="{9B415CE8-57D2-DF46-9A52-7F269406AB91}" type="presParOf" srcId="{233EA0A4-8273-8545-8DAA-01549A20AE37}" destId="{E2E1200E-B1A5-C247-8855-0291890A977B}" srcOrd="0" destOrd="0" presId="urn:microsoft.com/office/officeart/2008/layout/LinedList"/>
    <dgm:cxn modelId="{42FF4714-58AA-F54C-8EEE-2F50044870C0}" type="presParOf" srcId="{233EA0A4-8273-8545-8DAA-01549A20AE37}" destId="{A0213FD9-3088-8E4E-8DEE-1C0FDE5E0426}" srcOrd="1" destOrd="0" presId="urn:microsoft.com/office/officeart/2008/layout/LinedList"/>
    <dgm:cxn modelId="{C2EAC9EF-A81E-FC45-A0D6-FC37C7F26EC1}" type="presParOf" srcId="{A77DE2BB-52E4-4743-8B23-AD1ABF05E665}" destId="{76D77080-A9C3-1442-851E-85F723D8936B}" srcOrd="6" destOrd="0" presId="urn:microsoft.com/office/officeart/2008/layout/LinedList"/>
    <dgm:cxn modelId="{92A3E9BB-DD05-C947-9809-4A109C731C42}" type="presParOf" srcId="{A77DE2BB-52E4-4743-8B23-AD1ABF05E665}" destId="{6B533527-D1EE-6D46-A0C5-F2A45D0AD667}" srcOrd="7" destOrd="0" presId="urn:microsoft.com/office/officeart/2008/layout/LinedList"/>
    <dgm:cxn modelId="{D7E3905B-B39D-6441-A4E4-EDB004727000}" type="presParOf" srcId="{6B533527-D1EE-6D46-A0C5-F2A45D0AD667}" destId="{CA215005-713A-6A40-BC13-1D184C8A7A86}" srcOrd="0" destOrd="0" presId="urn:microsoft.com/office/officeart/2008/layout/LinedList"/>
    <dgm:cxn modelId="{158C8E89-5D3E-9F4B-A961-3D73C213C870}" type="presParOf" srcId="{6B533527-D1EE-6D46-A0C5-F2A45D0AD667}" destId="{F7CB7101-612A-1540-A6D0-24F067C407AA}" srcOrd="1" destOrd="0" presId="urn:microsoft.com/office/officeart/2008/layout/LinedList"/>
    <dgm:cxn modelId="{DBD7F15E-6620-9841-AB3A-928E997F1B78}" type="presParOf" srcId="{A77DE2BB-52E4-4743-8B23-AD1ABF05E665}" destId="{967062D6-C7FA-424E-BA35-5F207BD8F6F6}" srcOrd="8" destOrd="0" presId="urn:microsoft.com/office/officeart/2008/layout/LinedList"/>
    <dgm:cxn modelId="{E3DDBFA4-1F55-2E4B-8221-0BBAF4C2405D}" type="presParOf" srcId="{A77DE2BB-52E4-4743-8B23-AD1ABF05E665}" destId="{380B8BA5-C775-3041-9186-730256ACCD67}" srcOrd="9" destOrd="0" presId="urn:microsoft.com/office/officeart/2008/layout/LinedList"/>
    <dgm:cxn modelId="{7BD85B92-2E2E-BE45-81AD-67CE787878D9}" type="presParOf" srcId="{380B8BA5-C775-3041-9186-730256ACCD67}" destId="{E357153A-0D3C-7E4C-B28A-C099A22FBCE8}" srcOrd="0" destOrd="0" presId="urn:microsoft.com/office/officeart/2008/layout/LinedList"/>
    <dgm:cxn modelId="{5C1E5FB9-775F-814D-872A-E00DB2F98A0B}" type="presParOf" srcId="{380B8BA5-C775-3041-9186-730256ACCD67}" destId="{9654E813-5579-3647-B5A8-594C4E5B277E}" srcOrd="1" destOrd="0" presId="urn:microsoft.com/office/officeart/2008/layout/LinedList"/>
    <dgm:cxn modelId="{DA5E026E-5924-5843-AD62-235A2AE63F3C}" type="presParOf" srcId="{A77DE2BB-52E4-4743-8B23-AD1ABF05E665}" destId="{36BCEEC4-6E10-B34F-BC45-E6E466F22845}" srcOrd="10" destOrd="0" presId="urn:microsoft.com/office/officeart/2008/layout/LinedList"/>
    <dgm:cxn modelId="{5D849C29-F273-3546-AB17-6093E5561E88}" type="presParOf" srcId="{A77DE2BB-52E4-4743-8B23-AD1ABF05E665}" destId="{0E26C767-A578-9340-892F-1B6140639F18}" srcOrd="11" destOrd="0" presId="urn:microsoft.com/office/officeart/2008/layout/LinedList"/>
    <dgm:cxn modelId="{42E6457A-E8FC-2440-921D-4027981B7293}" type="presParOf" srcId="{0E26C767-A578-9340-892F-1B6140639F18}" destId="{497FD7AA-1C1E-3244-8335-FF11B7CD0BE9}" srcOrd="0" destOrd="0" presId="urn:microsoft.com/office/officeart/2008/layout/LinedList"/>
    <dgm:cxn modelId="{BB821DB5-12F3-CA47-9D01-E4E61FDEC698}" type="presParOf" srcId="{0E26C767-A578-9340-892F-1B6140639F18}" destId="{41C365CF-205F-644A-8C77-B0D164BA8A9B}"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C906AA2-43A8-7242-B43A-5681EAEDECB9}"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162AA5C0-9AAB-F242-922B-0A6A2313D369}">
      <dgm:prSet/>
      <dgm:spPr>
        <a:solidFill>
          <a:schemeClr val="tx1">
            <a:lumMod val="65000"/>
            <a:lumOff val="35000"/>
          </a:schemeClr>
        </a:solidFill>
      </dgm:spPr>
      <dgm:t>
        <a:bodyPr/>
        <a:lstStyle/>
        <a:p>
          <a:pPr rtl="0"/>
          <a:r>
            <a:rPr lang="en-US" baseline="0" dirty="0" smtClean="0">
              <a:latin typeface="+mj-lt"/>
            </a:rPr>
            <a:t>Number of observations (n) &gt; number of features (p)</a:t>
          </a:r>
          <a:endParaRPr lang="en-US" dirty="0">
            <a:latin typeface="+mj-lt"/>
          </a:endParaRPr>
        </a:p>
      </dgm:t>
    </dgm:pt>
    <dgm:pt modelId="{809AB44A-84F7-F64C-9562-AA5712E9A3FD}" type="parTrans" cxnId="{FD99A667-1745-374C-8936-0386B7A98033}">
      <dgm:prSet/>
      <dgm:spPr/>
      <dgm:t>
        <a:bodyPr/>
        <a:lstStyle/>
        <a:p>
          <a:endParaRPr lang="en-US"/>
        </a:p>
      </dgm:t>
    </dgm:pt>
    <dgm:pt modelId="{5C7BB375-7DA2-3D4C-BC05-7DB32FABBCBA}" type="sibTrans" cxnId="{FD99A667-1745-374C-8936-0386B7A98033}">
      <dgm:prSet/>
      <dgm:spPr/>
      <dgm:t>
        <a:bodyPr/>
        <a:lstStyle/>
        <a:p>
          <a:endParaRPr lang="en-US"/>
        </a:p>
      </dgm:t>
    </dgm:pt>
    <dgm:pt modelId="{05745213-B781-6441-9BF8-A4C0E3506E66}">
      <dgm:prSet/>
      <dgm:spPr>
        <a:solidFill>
          <a:schemeClr val="tx1">
            <a:lumMod val="85000"/>
            <a:lumOff val="15000"/>
          </a:schemeClr>
        </a:solidFill>
      </dgm:spPr>
      <dgm:t>
        <a:bodyPr/>
        <a:lstStyle/>
        <a:p>
          <a:pPr rtl="0"/>
          <a:r>
            <a:rPr lang="en-US" baseline="0" dirty="0" smtClean="0">
              <a:latin typeface="+mj-lt"/>
            </a:rPr>
            <a:t>Low Dimensional data was more common in the past with situations such as scientific problems.</a:t>
          </a:r>
          <a:endParaRPr lang="en-US" dirty="0">
            <a:latin typeface="+mj-lt"/>
          </a:endParaRPr>
        </a:p>
      </dgm:t>
    </dgm:pt>
    <dgm:pt modelId="{F675D663-29A6-C146-B6C7-A62C224FAF70}" type="parTrans" cxnId="{917B70F0-48A4-794B-84E6-2C6D0A80CF1C}">
      <dgm:prSet/>
      <dgm:spPr/>
      <dgm:t>
        <a:bodyPr/>
        <a:lstStyle/>
        <a:p>
          <a:endParaRPr lang="en-US"/>
        </a:p>
      </dgm:t>
    </dgm:pt>
    <dgm:pt modelId="{DF10855E-338C-6543-9EDB-12DB58F7D800}" type="sibTrans" cxnId="{917B70F0-48A4-794B-84E6-2C6D0A80CF1C}">
      <dgm:prSet/>
      <dgm:spPr/>
      <dgm:t>
        <a:bodyPr/>
        <a:lstStyle/>
        <a:p>
          <a:endParaRPr lang="en-US"/>
        </a:p>
      </dgm:t>
    </dgm:pt>
    <dgm:pt modelId="{B7A48861-B46C-6A47-BB19-90BC03C880EC}">
      <dgm:prSet/>
      <dgm:spPr/>
      <dgm:t>
        <a:bodyPr/>
        <a:lstStyle/>
        <a:p>
          <a:pPr rtl="0"/>
          <a:r>
            <a:rPr lang="en-US" b="1" i="1" u="sng" baseline="0" dirty="0" smtClean="0">
              <a:latin typeface="+mj-lt"/>
            </a:rPr>
            <a:t>Example</a:t>
          </a:r>
          <a:r>
            <a:rPr lang="en-US" baseline="0" dirty="0" smtClean="0">
              <a:latin typeface="+mj-lt"/>
            </a:rPr>
            <a:t>: A model predicting a patient’s blood pressures based off some variables. In this situation, you would have thousands of patients, and only a small amount of variables.</a:t>
          </a:r>
          <a:endParaRPr lang="en-US" dirty="0">
            <a:latin typeface="+mj-lt"/>
          </a:endParaRPr>
        </a:p>
      </dgm:t>
    </dgm:pt>
    <dgm:pt modelId="{A7E820B8-0AF5-9743-93DF-3A8DB9ACB7AD}" type="parTrans" cxnId="{8D88A379-A843-6B46-85A9-D07D6D336D66}">
      <dgm:prSet/>
      <dgm:spPr/>
      <dgm:t>
        <a:bodyPr/>
        <a:lstStyle/>
        <a:p>
          <a:endParaRPr lang="en-US"/>
        </a:p>
      </dgm:t>
    </dgm:pt>
    <dgm:pt modelId="{17DED4EA-453E-AA43-B2BE-5C0F78B20BFE}" type="sibTrans" cxnId="{8D88A379-A843-6B46-85A9-D07D6D336D66}">
      <dgm:prSet/>
      <dgm:spPr/>
      <dgm:t>
        <a:bodyPr/>
        <a:lstStyle/>
        <a:p>
          <a:endParaRPr lang="en-US"/>
        </a:p>
      </dgm:t>
    </dgm:pt>
    <dgm:pt modelId="{581ABB1A-CA2A-2B46-9865-FCC80DAF7DCD}" type="pres">
      <dgm:prSet presAssocID="{AC906AA2-43A8-7242-B43A-5681EAEDECB9}" presName="linear" presStyleCnt="0">
        <dgm:presLayoutVars>
          <dgm:animLvl val="lvl"/>
          <dgm:resizeHandles val="exact"/>
        </dgm:presLayoutVars>
      </dgm:prSet>
      <dgm:spPr/>
    </dgm:pt>
    <dgm:pt modelId="{2F945856-E718-5B44-9EDB-03771DF39B77}" type="pres">
      <dgm:prSet presAssocID="{162AA5C0-9AAB-F242-922B-0A6A2313D369}" presName="parentText" presStyleLbl="node1" presStyleIdx="0" presStyleCnt="2" custLinFactNeighborX="-216">
        <dgm:presLayoutVars>
          <dgm:chMax val="0"/>
          <dgm:bulletEnabled val="1"/>
        </dgm:presLayoutVars>
      </dgm:prSet>
      <dgm:spPr/>
    </dgm:pt>
    <dgm:pt modelId="{5D459690-2073-6C42-AC71-A932AB22F483}" type="pres">
      <dgm:prSet presAssocID="{5C7BB375-7DA2-3D4C-BC05-7DB32FABBCBA}" presName="spacer" presStyleCnt="0"/>
      <dgm:spPr/>
    </dgm:pt>
    <dgm:pt modelId="{E15CF0AC-9720-7F45-A7E6-264FF008790E}" type="pres">
      <dgm:prSet presAssocID="{05745213-B781-6441-9BF8-A4C0E3506E66}" presName="parentText" presStyleLbl="node1" presStyleIdx="1" presStyleCnt="2">
        <dgm:presLayoutVars>
          <dgm:chMax val="0"/>
          <dgm:bulletEnabled val="1"/>
        </dgm:presLayoutVars>
      </dgm:prSet>
      <dgm:spPr/>
    </dgm:pt>
    <dgm:pt modelId="{C8AE84E3-84F3-A143-A0BD-3C524E8CCD98}" type="pres">
      <dgm:prSet presAssocID="{05745213-B781-6441-9BF8-A4C0E3506E66}" presName="childText" presStyleLbl="revTx" presStyleIdx="0" presStyleCnt="1">
        <dgm:presLayoutVars>
          <dgm:bulletEnabled val="1"/>
        </dgm:presLayoutVars>
      </dgm:prSet>
      <dgm:spPr/>
    </dgm:pt>
  </dgm:ptLst>
  <dgm:cxnLst>
    <dgm:cxn modelId="{917B70F0-48A4-794B-84E6-2C6D0A80CF1C}" srcId="{AC906AA2-43A8-7242-B43A-5681EAEDECB9}" destId="{05745213-B781-6441-9BF8-A4C0E3506E66}" srcOrd="1" destOrd="0" parTransId="{F675D663-29A6-C146-B6C7-A62C224FAF70}" sibTransId="{DF10855E-338C-6543-9EDB-12DB58F7D800}"/>
    <dgm:cxn modelId="{FD99A667-1745-374C-8936-0386B7A98033}" srcId="{AC906AA2-43A8-7242-B43A-5681EAEDECB9}" destId="{162AA5C0-9AAB-F242-922B-0A6A2313D369}" srcOrd="0" destOrd="0" parTransId="{809AB44A-84F7-F64C-9562-AA5712E9A3FD}" sibTransId="{5C7BB375-7DA2-3D4C-BC05-7DB32FABBCBA}"/>
    <dgm:cxn modelId="{123DE9B8-EE80-F344-BF00-D4AEC7AF44A5}" type="presOf" srcId="{05745213-B781-6441-9BF8-A4C0E3506E66}" destId="{E15CF0AC-9720-7F45-A7E6-264FF008790E}" srcOrd="0" destOrd="0" presId="urn:microsoft.com/office/officeart/2005/8/layout/vList2"/>
    <dgm:cxn modelId="{8D88A379-A843-6B46-85A9-D07D6D336D66}" srcId="{05745213-B781-6441-9BF8-A4C0E3506E66}" destId="{B7A48861-B46C-6A47-BB19-90BC03C880EC}" srcOrd="0" destOrd="0" parTransId="{A7E820B8-0AF5-9743-93DF-3A8DB9ACB7AD}" sibTransId="{17DED4EA-453E-AA43-B2BE-5C0F78B20BFE}"/>
    <dgm:cxn modelId="{0AAB5B72-3A16-7F4B-85F5-61512B9FD166}" type="presOf" srcId="{162AA5C0-9AAB-F242-922B-0A6A2313D369}" destId="{2F945856-E718-5B44-9EDB-03771DF39B77}" srcOrd="0" destOrd="0" presId="urn:microsoft.com/office/officeart/2005/8/layout/vList2"/>
    <dgm:cxn modelId="{F0DA96AA-A84E-0144-A3F4-8D4B31B41203}" type="presOf" srcId="{B7A48861-B46C-6A47-BB19-90BC03C880EC}" destId="{C8AE84E3-84F3-A143-A0BD-3C524E8CCD98}" srcOrd="0" destOrd="0" presId="urn:microsoft.com/office/officeart/2005/8/layout/vList2"/>
    <dgm:cxn modelId="{350780A1-4E07-7340-9FA1-FF63760B67CE}" type="presOf" srcId="{AC906AA2-43A8-7242-B43A-5681EAEDECB9}" destId="{581ABB1A-CA2A-2B46-9865-FCC80DAF7DCD}" srcOrd="0" destOrd="0" presId="urn:microsoft.com/office/officeart/2005/8/layout/vList2"/>
    <dgm:cxn modelId="{11C4D27C-2678-CF49-A99F-D5203C134BEE}" type="presParOf" srcId="{581ABB1A-CA2A-2B46-9865-FCC80DAF7DCD}" destId="{2F945856-E718-5B44-9EDB-03771DF39B77}" srcOrd="0" destOrd="0" presId="urn:microsoft.com/office/officeart/2005/8/layout/vList2"/>
    <dgm:cxn modelId="{276A08BA-ADF4-9A45-821F-2EDCC553ED50}" type="presParOf" srcId="{581ABB1A-CA2A-2B46-9865-FCC80DAF7DCD}" destId="{5D459690-2073-6C42-AC71-A932AB22F483}" srcOrd="1" destOrd="0" presId="urn:microsoft.com/office/officeart/2005/8/layout/vList2"/>
    <dgm:cxn modelId="{CC6592C0-A979-2445-98A3-0197D129F268}" type="presParOf" srcId="{581ABB1A-CA2A-2B46-9865-FCC80DAF7DCD}" destId="{E15CF0AC-9720-7F45-A7E6-264FF008790E}" srcOrd="2" destOrd="0" presId="urn:microsoft.com/office/officeart/2005/8/layout/vList2"/>
    <dgm:cxn modelId="{4AF474E1-4214-514E-9A9F-9F30FF66CBA9}" type="presParOf" srcId="{581ABB1A-CA2A-2B46-9865-FCC80DAF7DCD}" destId="{C8AE84E3-84F3-A143-A0BD-3C524E8CCD98}"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7F39D09-7869-294A-B86F-2A827A39F762}"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FFD7603F-762A-734A-9EDC-80D876545EB0}">
      <dgm:prSet/>
      <dgm:spPr>
        <a:solidFill>
          <a:schemeClr val="tx1">
            <a:lumMod val="65000"/>
            <a:lumOff val="35000"/>
          </a:schemeClr>
        </a:solidFill>
      </dgm:spPr>
      <dgm:t>
        <a:bodyPr/>
        <a:lstStyle/>
        <a:p>
          <a:pPr rtl="0"/>
          <a:r>
            <a:rPr lang="en-US" baseline="0" dirty="0" smtClean="0">
              <a:latin typeface="+mj-lt"/>
            </a:rPr>
            <a:t>Number of features (</a:t>
          </a:r>
          <a:r>
            <a:rPr lang="en-US" i="1" baseline="0" dirty="0" smtClean="0">
              <a:latin typeface="+mj-lt"/>
            </a:rPr>
            <a:t>p</a:t>
          </a:r>
          <a:r>
            <a:rPr lang="en-US" baseline="0" dirty="0" smtClean="0">
              <a:latin typeface="+mj-lt"/>
            </a:rPr>
            <a:t>) &gt; Number of observations (</a:t>
          </a:r>
          <a:r>
            <a:rPr lang="en-US" i="1" baseline="0" dirty="0" smtClean="0">
              <a:latin typeface="+mj-lt"/>
            </a:rPr>
            <a:t>n</a:t>
          </a:r>
          <a:r>
            <a:rPr lang="en-US" baseline="0" dirty="0" smtClean="0">
              <a:latin typeface="+mj-lt"/>
            </a:rPr>
            <a:t>)</a:t>
          </a:r>
          <a:endParaRPr lang="en-US" dirty="0">
            <a:latin typeface="+mj-lt"/>
          </a:endParaRPr>
        </a:p>
      </dgm:t>
    </dgm:pt>
    <dgm:pt modelId="{EB1D8B03-92B2-FC41-A8B2-8B65B44594F1}" type="parTrans" cxnId="{05E09D5E-6222-3E4D-B176-1DDB0A7E299E}">
      <dgm:prSet/>
      <dgm:spPr/>
      <dgm:t>
        <a:bodyPr/>
        <a:lstStyle/>
        <a:p>
          <a:endParaRPr lang="en-US"/>
        </a:p>
      </dgm:t>
    </dgm:pt>
    <dgm:pt modelId="{D2B562EF-4598-354F-B6A5-214316B58A8C}" type="sibTrans" cxnId="{05E09D5E-6222-3E4D-B176-1DDB0A7E299E}">
      <dgm:prSet/>
      <dgm:spPr/>
      <dgm:t>
        <a:bodyPr/>
        <a:lstStyle/>
        <a:p>
          <a:endParaRPr lang="en-US"/>
        </a:p>
      </dgm:t>
    </dgm:pt>
    <dgm:pt modelId="{33BAF32E-3F1E-D94E-A30C-0B3C2DCF7B52}">
      <dgm:prSet/>
      <dgm:spPr>
        <a:solidFill>
          <a:schemeClr val="tx1">
            <a:lumMod val="85000"/>
            <a:lumOff val="15000"/>
          </a:schemeClr>
        </a:solidFill>
      </dgm:spPr>
      <dgm:t>
        <a:bodyPr/>
        <a:lstStyle/>
        <a:p>
          <a:pPr rtl="0"/>
          <a:r>
            <a:rPr lang="en-US" baseline="0" dirty="0" smtClean="0">
              <a:latin typeface="+mj-lt"/>
            </a:rPr>
            <a:t>High Dimensional data has become more popular due technology and the ability to collect large amounts of data. </a:t>
          </a:r>
          <a:endParaRPr lang="en-US" dirty="0">
            <a:latin typeface="+mj-lt"/>
          </a:endParaRPr>
        </a:p>
      </dgm:t>
    </dgm:pt>
    <dgm:pt modelId="{CAFCB8F7-2B18-3046-9FA4-A9B72C29FC95}" type="parTrans" cxnId="{A80A19E6-8AC7-8E44-8D30-7FE941506F30}">
      <dgm:prSet/>
      <dgm:spPr/>
      <dgm:t>
        <a:bodyPr/>
        <a:lstStyle/>
        <a:p>
          <a:endParaRPr lang="en-US"/>
        </a:p>
      </dgm:t>
    </dgm:pt>
    <dgm:pt modelId="{08F1F97D-6C3B-1D44-BC51-134E79FAFB2F}" type="sibTrans" cxnId="{A80A19E6-8AC7-8E44-8D30-7FE941506F30}">
      <dgm:prSet/>
      <dgm:spPr/>
      <dgm:t>
        <a:bodyPr/>
        <a:lstStyle/>
        <a:p>
          <a:endParaRPr lang="en-US"/>
        </a:p>
      </dgm:t>
    </dgm:pt>
    <dgm:pt modelId="{E0B12552-645D-6549-BBE3-17C3ADA2F2D6}">
      <dgm:prSet/>
      <dgm:spPr/>
      <dgm:t>
        <a:bodyPr/>
        <a:lstStyle/>
        <a:p>
          <a:pPr rtl="0"/>
          <a:r>
            <a:rPr lang="en-US" baseline="0" dirty="0" smtClean="0">
              <a:latin typeface="+mj-lt"/>
            </a:rPr>
            <a:t>Fields: finance, marketing, ecology, and medicine.</a:t>
          </a:r>
          <a:endParaRPr lang="en-US" dirty="0">
            <a:latin typeface="+mj-lt"/>
          </a:endParaRPr>
        </a:p>
      </dgm:t>
    </dgm:pt>
    <dgm:pt modelId="{49254559-6437-6540-9B96-67C498310CBD}" type="parTrans" cxnId="{C611D729-A5A5-9244-AE66-1C7AF9C6894F}">
      <dgm:prSet/>
      <dgm:spPr/>
      <dgm:t>
        <a:bodyPr/>
        <a:lstStyle/>
        <a:p>
          <a:endParaRPr lang="en-US"/>
        </a:p>
      </dgm:t>
    </dgm:pt>
    <dgm:pt modelId="{E044BAA5-15D9-9F46-83C6-AA06F33940D5}" type="sibTrans" cxnId="{C611D729-A5A5-9244-AE66-1C7AF9C6894F}">
      <dgm:prSet/>
      <dgm:spPr/>
      <dgm:t>
        <a:bodyPr/>
        <a:lstStyle/>
        <a:p>
          <a:endParaRPr lang="en-US"/>
        </a:p>
      </dgm:t>
    </dgm:pt>
    <dgm:pt modelId="{0FC23C6E-6913-7A40-A61A-CB4B89BF4D6B}">
      <dgm:prSet/>
      <dgm:spPr/>
      <dgm:t>
        <a:bodyPr/>
        <a:lstStyle/>
        <a:p>
          <a:pPr rtl="0"/>
          <a:r>
            <a:rPr lang="en-US" b="1" i="1" u="sng" baseline="0" dirty="0" smtClean="0">
              <a:latin typeface="+mj-lt"/>
            </a:rPr>
            <a:t>Example</a:t>
          </a:r>
          <a:r>
            <a:rPr lang="en-US" baseline="0" dirty="0" smtClean="0">
              <a:latin typeface="+mj-lt"/>
            </a:rPr>
            <a:t>: Marketing researcher who analyzes search terms and how they relate to consumers shopping patterns. The researcher might have access to hundreds or thousands of search history, but can have many search terms. </a:t>
          </a:r>
          <a:endParaRPr lang="en-US" dirty="0">
            <a:latin typeface="+mj-lt"/>
          </a:endParaRPr>
        </a:p>
      </dgm:t>
    </dgm:pt>
    <dgm:pt modelId="{53E327BC-CAEE-EB4C-878B-A88D08092DA8}" type="parTrans" cxnId="{9D47B2ED-B3DD-894A-A23B-C5E833D7668B}">
      <dgm:prSet/>
      <dgm:spPr/>
      <dgm:t>
        <a:bodyPr/>
        <a:lstStyle/>
        <a:p>
          <a:endParaRPr lang="en-US"/>
        </a:p>
      </dgm:t>
    </dgm:pt>
    <dgm:pt modelId="{144D8357-7216-7A4C-BCA1-08A8EA49DF09}" type="sibTrans" cxnId="{9D47B2ED-B3DD-894A-A23B-C5E833D7668B}">
      <dgm:prSet/>
      <dgm:spPr/>
      <dgm:t>
        <a:bodyPr/>
        <a:lstStyle/>
        <a:p>
          <a:endParaRPr lang="en-US"/>
        </a:p>
      </dgm:t>
    </dgm:pt>
    <dgm:pt modelId="{94AAD92D-0286-CC48-8D44-52AF8221C1D9}" type="pres">
      <dgm:prSet presAssocID="{F7F39D09-7869-294A-B86F-2A827A39F762}" presName="linear" presStyleCnt="0">
        <dgm:presLayoutVars>
          <dgm:animLvl val="lvl"/>
          <dgm:resizeHandles val="exact"/>
        </dgm:presLayoutVars>
      </dgm:prSet>
      <dgm:spPr/>
    </dgm:pt>
    <dgm:pt modelId="{6900B6C4-BB02-BB4C-B5C1-A83DBBF7284C}" type="pres">
      <dgm:prSet presAssocID="{FFD7603F-762A-734A-9EDC-80D876545EB0}" presName="parentText" presStyleLbl="node1" presStyleIdx="0" presStyleCnt="2">
        <dgm:presLayoutVars>
          <dgm:chMax val="0"/>
          <dgm:bulletEnabled val="1"/>
        </dgm:presLayoutVars>
      </dgm:prSet>
      <dgm:spPr/>
    </dgm:pt>
    <dgm:pt modelId="{C033B52A-ECBD-CC4C-A31D-F5CB3F3D58D6}" type="pres">
      <dgm:prSet presAssocID="{D2B562EF-4598-354F-B6A5-214316B58A8C}" presName="spacer" presStyleCnt="0"/>
      <dgm:spPr/>
    </dgm:pt>
    <dgm:pt modelId="{51E43403-0C32-094D-8840-76A5DEABAE32}" type="pres">
      <dgm:prSet presAssocID="{33BAF32E-3F1E-D94E-A30C-0B3C2DCF7B52}" presName="parentText" presStyleLbl="node1" presStyleIdx="1" presStyleCnt="2">
        <dgm:presLayoutVars>
          <dgm:chMax val="0"/>
          <dgm:bulletEnabled val="1"/>
        </dgm:presLayoutVars>
      </dgm:prSet>
      <dgm:spPr/>
    </dgm:pt>
    <dgm:pt modelId="{BAC9D80D-9498-D042-A620-09D7C659E2DF}" type="pres">
      <dgm:prSet presAssocID="{33BAF32E-3F1E-D94E-A30C-0B3C2DCF7B52}" presName="childText" presStyleLbl="revTx" presStyleIdx="0" presStyleCnt="1">
        <dgm:presLayoutVars>
          <dgm:bulletEnabled val="1"/>
        </dgm:presLayoutVars>
      </dgm:prSet>
      <dgm:spPr/>
    </dgm:pt>
  </dgm:ptLst>
  <dgm:cxnLst>
    <dgm:cxn modelId="{997A57D6-9469-9E43-8353-5F9D4A01986E}" type="presOf" srcId="{F7F39D09-7869-294A-B86F-2A827A39F762}" destId="{94AAD92D-0286-CC48-8D44-52AF8221C1D9}" srcOrd="0" destOrd="0" presId="urn:microsoft.com/office/officeart/2005/8/layout/vList2"/>
    <dgm:cxn modelId="{A80A19E6-8AC7-8E44-8D30-7FE941506F30}" srcId="{F7F39D09-7869-294A-B86F-2A827A39F762}" destId="{33BAF32E-3F1E-D94E-A30C-0B3C2DCF7B52}" srcOrd="1" destOrd="0" parTransId="{CAFCB8F7-2B18-3046-9FA4-A9B72C29FC95}" sibTransId="{08F1F97D-6C3B-1D44-BC51-134E79FAFB2F}"/>
    <dgm:cxn modelId="{B51F5D12-DC0D-1641-B278-48AD14F53C19}" type="presOf" srcId="{FFD7603F-762A-734A-9EDC-80D876545EB0}" destId="{6900B6C4-BB02-BB4C-B5C1-A83DBBF7284C}" srcOrd="0" destOrd="0" presId="urn:microsoft.com/office/officeart/2005/8/layout/vList2"/>
    <dgm:cxn modelId="{A2EEC2CB-868D-4648-894E-F30BC69841A3}" type="presOf" srcId="{E0B12552-645D-6549-BBE3-17C3ADA2F2D6}" destId="{BAC9D80D-9498-D042-A620-09D7C659E2DF}" srcOrd="0" destOrd="0" presId="urn:microsoft.com/office/officeart/2005/8/layout/vList2"/>
    <dgm:cxn modelId="{C611D729-A5A5-9244-AE66-1C7AF9C6894F}" srcId="{33BAF32E-3F1E-D94E-A30C-0B3C2DCF7B52}" destId="{E0B12552-645D-6549-BBE3-17C3ADA2F2D6}" srcOrd="0" destOrd="0" parTransId="{49254559-6437-6540-9B96-67C498310CBD}" sibTransId="{E044BAA5-15D9-9F46-83C6-AA06F33940D5}"/>
    <dgm:cxn modelId="{65F8B76B-832D-3148-BE1A-1450A5BEDA7F}" type="presOf" srcId="{0FC23C6E-6913-7A40-A61A-CB4B89BF4D6B}" destId="{BAC9D80D-9498-D042-A620-09D7C659E2DF}" srcOrd="0" destOrd="1" presId="urn:microsoft.com/office/officeart/2005/8/layout/vList2"/>
    <dgm:cxn modelId="{05E09D5E-6222-3E4D-B176-1DDB0A7E299E}" srcId="{F7F39D09-7869-294A-B86F-2A827A39F762}" destId="{FFD7603F-762A-734A-9EDC-80D876545EB0}" srcOrd="0" destOrd="0" parTransId="{EB1D8B03-92B2-FC41-A8B2-8B65B44594F1}" sibTransId="{D2B562EF-4598-354F-B6A5-214316B58A8C}"/>
    <dgm:cxn modelId="{21CABEDE-C640-2446-B072-93A4F9428EDD}" type="presOf" srcId="{33BAF32E-3F1E-D94E-A30C-0B3C2DCF7B52}" destId="{51E43403-0C32-094D-8840-76A5DEABAE32}" srcOrd="0" destOrd="0" presId="urn:microsoft.com/office/officeart/2005/8/layout/vList2"/>
    <dgm:cxn modelId="{9D47B2ED-B3DD-894A-A23B-C5E833D7668B}" srcId="{33BAF32E-3F1E-D94E-A30C-0B3C2DCF7B52}" destId="{0FC23C6E-6913-7A40-A61A-CB4B89BF4D6B}" srcOrd="1" destOrd="0" parTransId="{53E327BC-CAEE-EB4C-878B-A88D08092DA8}" sibTransId="{144D8357-7216-7A4C-BCA1-08A8EA49DF09}"/>
    <dgm:cxn modelId="{C6C6ABC6-279B-604B-829E-442323421CB3}" type="presParOf" srcId="{94AAD92D-0286-CC48-8D44-52AF8221C1D9}" destId="{6900B6C4-BB02-BB4C-B5C1-A83DBBF7284C}" srcOrd="0" destOrd="0" presId="urn:microsoft.com/office/officeart/2005/8/layout/vList2"/>
    <dgm:cxn modelId="{17732BAE-5885-EE45-861C-0156A1114CE0}" type="presParOf" srcId="{94AAD92D-0286-CC48-8D44-52AF8221C1D9}" destId="{C033B52A-ECBD-CC4C-A31D-F5CB3F3D58D6}" srcOrd="1" destOrd="0" presId="urn:microsoft.com/office/officeart/2005/8/layout/vList2"/>
    <dgm:cxn modelId="{F6460D9E-9BF2-5842-91E3-C2D73A00C2E6}" type="presParOf" srcId="{94AAD92D-0286-CC48-8D44-52AF8221C1D9}" destId="{51E43403-0C32-094D-8840-76A5DEABAE32}" srcOrd="2" destOrd="0" presId="urn:microsoft.com/office/officeart/2005/8/layout/vList2"/>
    <dgm:cxn modelId="{92587A48-A653-E141-A7B7-3B2A52FA9498}" type="presParOf" srcId="{94AAD92D-0286-CC48-8D44-52AF8221C1D9}" destId="{BAC9D80D-9498-D042-A620-09D7C659E2DF}" srcOrd="3"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D7AA10D-0238-E24D-A084-07B5A9A873BA}" type="doc">
      <dgm:prSet loTypeId="urn:microsoft.com/office/officeart/2005/8/layout/venn3" loCatId="list" qsTypeId="urn:microsoft.com/office/officeart/2005/8/quickstyle/simple4" qsCatId="simple" csTypeId="urn:microsoft.com/office/officeart/2005/8/colors/accent1_2" csCatId="accent1" phldr="1"/>
      <dgm:spPr/>
      <dgm:t>
        <a:bodyPr/>
        <a:lstStyle/>
        <a:p>
          <a:endParaRPr lang="en-US"/>
        </a:p>
      </dgm:t>
    </dgm:pt>
    <dgm:pt modelId="{F97B0D48-853D-AD42-A0CB-C22549EFDCF9}">
      <dgm:prSet custT="1"/>
      <dgm:spPr>
        <a:solidFill>
          <a:schemeClr val="tx1">
            <a:lumMod val="65000"/>
            <a:lumOff val="35000"/>
          </a:schemeClr>
        </a:solidFill>
      </dgm:spPr>
      <dgm:t>
        <a:bodyPr/>
        <a:lstStyle/>
        <a:p>
          <a:pPr rtl="0"/>
          <a:r>
            <a:rPr lang="en-US" sz="1050" b="0" i="0" dirty="0" smtClean="0">
              <a:solidFill>
                <a:schemeClr val="bg1"/>
              </a:solidFill>
              <a:latin typeface="+mj-lt"/>
            </a:rPr>
            <a:t>When n &gt; p, the least squares regression tries to fit the observations as closely as possible</a:t>
          </a:r>
          <a:endParaRPr lang="en-US" sz="1050" dirty="0">
            <a:solidFill>
              <a:schemeClr val="bg1"/>
            </a:solidFill>
            <a:latin typeface="+mj-lt"/>
          </a:endParaRPr>
        </a:p>
      </dgm:t>
    </dgm:pt>
    <dgm:pt modelId="{E78D38EA-23EE-9047-AE79-E1911A34EA80}" type="parTrans" cxnId="{28818504-9DE4-9441-91BD-86D0BCDFE38E}">
      <dgm:prSet/>
      <dgm:spPr/>
      <dgm:t>
        <a:bodyPr/>
        <a:lstStyle/>
        <a:p>
          <a:endParaRPr lang="en-US"/>
        </a:p>
      </dgm:t>
    </dgm:pt>
    <dgm:pt modelId="{A3DE758B-1C83-C44A-B463-517FC36116BD}" type="sibTrans" cxnId="{28818504-9DE4-9441-91BD-86D0BCDFE38E}">
      <dgm:prSet/>
      <dgm:spPr/>
      <dgm:t>
        <a:bodyPr/>
        <a:lstStyle/>
        <a:p>
          <a:endParaRPr lang="en-US"/>
        </a:p>
      </dgm:t>
    </dgm:pt>
    <dgm:pt modelId="{FEB92DFD-0531-3B4F-89A3-CA0050EE93C1}">
      <dgm:prSet custT="1"/>
      <dgm:spPr>
        <a:solidFill>
          <a:schemeClr val="tx1">
            <a:lumMod val="65000"/>
            <a:lumOff val="35000"/>
          </a:schemeClr>
        </a:solidFill>
      </dgm:spPr>
      <dgm:t>
        <a:bodyPr/>
        <a:lstStyle/>
        <a:p>
          <a:pPr rtl="0"/>
          <a:r>
            <a:rPr lang="en-US" sz="900" b="0" i="0" dirty="0" smtClean="0">
              <a:solidFill>
                <a:schemeClr val="bg1"/>
              </a:solidFill>
              <a:latin typeface="+mj-lt"/>
            </a:rPr>
            <a:t>Resulting linear model will perform poorly</a:t>
          </a:r>
          <a:endParaRPr lang="en-US" sz="900" dirty="0">
            <a:solidFill>
              <a:schemeClr val="bg1"/>
            </a:solidFill>
            <a:latin typeface="+mj-lt"/>
          </a:endParaRPr>
        </a:p>
      </dgm:t>
    </dgm:pt>
    <dgm:pt modelId="{2D389396-5640-0947-AE97-9CCDE960D108}" type="parTrans" cxnId="{12403EB6-C067-2E47-91D0-1A94F95D17BE}">
      <dgm:prSet/>
      <dgm:spPr/>
      <dgm:t>
        <a:bodyPr/>
        <a:lstStyle/>
        <a:p>
          <a:endParaRPr lang="en-US"/>
        </a:p>
      </dgm:t>
    </dgm:pt>
    <dgm:pt modelId="{8449353C-905A-844F-AADA-EFBAAFD446CB}" type="sibTrans" cxnId="{12403EB6-C067-2E47-91D0-1A94F95D17BE}">
      <dgm:prSet/>
      <dgm:spPr/>
      <dgm:t>
        <a:bodyPr/>
        <a:lstStyle/>
        <a:p>
          <a:endParaRPr lang="en-US"/>
        </a:p>
      </dgm:t>
    </dgm:pt>
    <dgm:pt modelId="{DB3880A7-5041-8947-A550-1A171F71FA54}">
      <dgm:prSet custT="1"/>
      <dgm:spPr>
        <a:solidFill>
          <a:schemeClr val="tx1">
            <a:lumMod val="85000"/>
            <a:lumOff val="15000"/>
          </a:schemeClr>
        </a:solidFill>
      </dgm:spPr>
      <dgm:t>
        <a:bodyPr/>
        <a:lstStyle/>
        <a:p>
          <a:pPr rtl="0"/>
          <a:r>
            <a:rPr lang="en-US" sz="1200" b="0" i="0" dirty="0" smtClean="0">
              <a:solidFill>
                <a:schemeClr val="bg1"/>
              </a:solidFill>
              <a:latin typeface="+mj-lt"/>
            </a:rPr>
            <a:t>When n = 2, the regression line will fit the data precisely</a:t>
          </a:r>
          <a:endParaRPr lang="en-US" sz="1200" dirty="0">
            <a:solidFill>
              <a:schemeClr val="bg1"/>
            </a:solidFill>
            <a:latin typeface="+mj-lt"/>
          </a:endParaRPr>
        </a:p>
      </dgm:t>
    </dgm:pt>
    <dgm:pt modelId="{6DC9AAB2-A46E-B143-B370-201E86136C52}" type="parTrans" cxnId="{FC7CB7AA-62D4-5346-8CC0-53EF21ED7210}">
      <dgm:prSet/>
      <dgm:spPr/>
      <dgm:t>
        <a:bodyPr/>
        <a:lstStyle/>
        <a:p>
          <a:endParaRPr lang="en-US"/>
        </a:p>
      </dgm:t>
    </dgm:pt>
    <dgm:pt modelId="{89FE5944-9BB7-F54F-8770-2EE51189D729}" type="sibTrans" cxnId="{FC7CB7AA-62D4-5346-8CC0-53EF21ED7210}">
      <dgm:prSet/>
      <dgm:spPr/>
      <dgm:t>
        <a:bodyPr/>
        <a:lstStyle/>
        <a:p>
          <a:endParaRPr lang="en-US"/>
        </a:p>
      </dgm:t>
    </dgm:pt>
    <dgm:pt modelId="{D2759968-4717-7B47-B580-07631A2A972B}">
      <dgm:prSet custT="1"/>
      <dgm:spPr>
        <a:solidFill>
          <a:schemeClr val="tx1">
            <a:lumMod val="85000"/>
            <a:lumOff val="15000"/>
          </a:schemeClr>
        </a:solidFill>
      </dgm:spPr>
      <dgm:t>
        <a:bodyPr/>
        <a:lstStyle/>
        <a:p>
          <a:pPr rtl="0"/>
          <a:r>
            <a:rPr lang="en-US" sz="1200" b="0" i="0" dirty="0" smtClean="0">
              <a:solidFill>
                <a:schemeClr val="bg1"/>
              </a:solidFill>
              <a:latin typeface="+mj-lt"/>
            </a:rPr>
            <a:t>Leads to overfitting </a:t>
          </a:r>
          <a:endParaRPr lang="en-US" sz="1200" dirty="0">
            <a:solidFill>
              <a:schemeClr val="bg1"/>
            </a:solidFill>
            <a:latin typeface="+mj-lt"/>
          </a:endParaRPr>
        </a:p>
      </dgm:t>
    </dgm:pt>
    <dgm:pt modelId="{BDBB1C32-0F6C-5D43-8264-9D51B2F5D904}" type="parTrans" cxnId="{53D0843C-ABBE-0141-B0F3-C7D59C943A45}">
      <dgm:prSet/>
      <dgm:spPr/>
      <dgm:t>
        <a:bodyPr/>
        <a:lstStyle/>
        <a:p>
          <a:endParaRPr lang="en-US"/>
        </a:p>
      </dgm:t>
    </dgm:pt>
    <dgm:pt modelId="{C4820AAE-5FBB-B743-9F02-5C4F1D7352FE}" type="sibTrans" cxnId="{53D0843C-ABBE-0141-B0F3-C7D59C943A45}">
      <dgm:prSet/>
      <dgm:spPr/>
      <dgm:t>
        <a:bodyPr/>
        <a:lstStyle/>
        <a:p>
          <a:endParaRPr lang="en-US"/>
        </a:p>
      </dgm:t>
    </dgm:pt>
    <dgm:pt modelId="{A3ECB56F-CCB1-4D4A-9A07-639AC2C9E33B}">
      <dgm:prSet custT="1"/>
      <dgm:spPr>
        <a:solidFill>
          <a:schemeClr val="tx1"/>
        </a:solidFill>
      </dgm:spPr>
      <dgm:t>
        <a:bodyPr/>
        <a:lstStyle/>
        <a:p>
          <a:pPr rtl="0"/>
          <a:r>
            <a:rPr lang="en-US" sz="1200" b="0" i="0" dirty="0" smtClean="0">
              <a:solidFill>
                <a:schemeClr val="bg1"/>
              </a:solidFill>
              <a:latin typeface="+mj-lt"/>
            </a:rPr>
            <a:t>If the model on the right side is used on a test set comprised of the observations on the left, the regression line will perform poorly</a:t>
          </a:r>
          <a:endParaRPr lang="en-US" sz="1200" dirty="0">
            <a:solidFill>
              <a:schemeClr val="bg1"/>
            </a:solidFill>
            <a:latin typeface="+mj-lt"/>
          </a:endParaRPr>
        </a:p>
      </dgm:t>
    </dgm:pt>
    <dgm:pt modelId="{BC8B4EB3-012B-1B4A-BBB9-7314CA72D08F}" type="parTrans" cxnId="{BE477962-26E0-084B-9E68-37249C399A66}">
      <dgm:prSet/>
      <dgm:spPr/>
      <dgm:t>
        <a:bodyPr/>
        <a:lstStyle/>
        <a:p>
          <a:endParaRPr lang="en-US"/>
        </a:p>
      </dgm:t>
    </dgm:pt>
    <dgm:pt modelId="{9E587E72-4511-5849-B6E5-93365A11E068}" type="sibTrans" cxnId="{BE477962-26E0-084B-9E68-37249C399A66}">
      <dgm:prSet/>
      <dgm:spPr/>
      <dgm:t>
        <a:bodyPr/>
        <a:lstStyle/>
        <a:p>
          <a:endParaRPr lang="en-US"/>
        </a:p>
      </dgm:t>
    </dgm:pt>
    <dgm:pt modelId="{8A9AD5FF-A0E2-154C-9653-317FDC183CB3}" type="pres">
      <dgm:prSet presAssocID="{0D7AA10D-0238-E24D-A084-07B5A9A873BA}" presName="Name0" presStyleCnt="0">
        <dgm:presLayoutVars>
          <dgm:dir/>
          <dgm:resizeHandles val="exact"/>
        </dgm:presLayoutVars>
      </dgm:prSet>
      <dgm:spPr/>
    </dgm:pt>
    <dgm:pt modelId="{D39C8B83-9F41-A743-AB9D-09B5568029F9}" type="pres">
      <dgm:prSet presAssocID="{F97B0D48-853D-AD42-A0CB-C22549EFDCF9}" presName="Name5" presStyleLbl="vennNode1" presStyleIdx="0" presStyleCnt="3" custScaleX="194894" custScaleY="197078" custLinFactX="100000" custLinFactNeighborX="140976" custLinFactNeighborY="-99740">
        <dgm:presLayoutVars>
          <dgm:bulletEnabled val="1"/>
        </dgm:presLayoutVars>
      </dgm:prSet>
      <dgm:spPr/>
    </dgm:pt>
    <dgm:pt modelId="{5A171551-A945-4B4E-BA88-3DFF7697AC5B}" type="pres">
      <dgm:prSet presAssocID="{A3DE758B-1C83-C44A-B463-517FC36116BD}" presName="space" presStyleCnt="0"/>
      <dgm:spPr/>
    </dgm:pt>
    <dgm:pt modelId="{9C389564-6B6C-594B-9F4C-FFE65984A57F}" type="pres">
      <dgm:prSet presAssocID="{DB3880A7-5041-8947-A550-1A171F71FA54}" presName="Name5" presStyleLbl="vennNode1" presStyleIdx="1" presStyleCnt="3" custScaleX="204202" custScaleY="204202" custLinFactY="26041" custLinFactNeighborX="39045" custLinFactNeighborY="100000">
        <dgm:presLayoutVars>
          <dgm:bulletEnabled val="1"/>
        </dgm:presLayoutVars>
      </dgm:prSet>
      <dgm:spPr/>
    </dgm:pt>
    <dgm:pt modelId="{83604B93-2993-B94F-9AE6-F783EB6BF717}" type="pres">
      <dgm:prSet presAssocID="{89FE5944-9BB7-F54F-8770-2EE51189D729}" presName="space" presStyleCnt="0"/>
      <dgm:spPr/>
    </dgm:pt>
    <dgm:pt modelId="{0800E3C6-192F-2348-9AB2-DA4C7303CC87}" type="pres">
      <dgm:prSet presAssocID="{A3ECB56F-CCB1-4D4A-9A07-639AC2C9E33B}" presName="Name5" presStyleLbl="vennNode1" presStyleIdx="2" presStyleCnt="3" custScaleX="223912" custScaleY="214538" custLinFactNeighborX="-48288" custLinFactNeighborY="-19577">
        <dgm:presLayoutVars>
          <dgm:bulletEnabled val="1"/>
        </dgm:presLayoutVars>
      </dgm:prSet>
      <dgm:spPr/>
    </dgm:pt>
  </dgm:ptLst>
  <dgm:cxnLst>
    <dgm:cxn modelId="{28818504-9DE4-9441-91BD-86D0BCDFE38E}" srcId="{0D7AA10D-0238-E24D-A084-07B5A9A873BA}" destId="{F97B0D48-853D-AD42-A0CB-C22549EFDCF9}" srcOrd="0" destOrd="0" parTransId="{E78D38EA-23EE-9047-AE79-E1911A34EA80}" sibTransId="{A3DE758B-1C83-C44A-B463-517FC36116BD}"/>
    <dgm:cxn modelId="{FC7CB7AA-62D4-5346-8CC0-53EF21ED7210}" srcId="{0D7AA10D-0238-E24D-A084-07B5A9A873BA}" destId="{DB3880A7-5041-8947-A550-1A171F71FA54}" srcOrd="1" destOrd="0" parTransId="{6DC9AAB2-A46E-B143-B370-201E86136C52}" sibTransId="{89FE5944-9BB7-F54F-8770-2EE51189D729}"/>
    <dgm:cxn modelId="{12403EB6-C067-2E47-91D0-1A94F95D17BE}" srcId="{F97B0D48-853D-AD42-A0CB-C22549EFDCF9}" destId="{FEB92DFD-0531-3B4F-89A3-CA0050EE93C1}" srcOrd="0" destOrd="0" parTransId="{2D389396-5640-0947-AE97-9CCDE960D108}" sibTransId="{8449353C-905A-844F-AADA-EFBAAFD446CB}"/>
    <dgm:cxn modelId="{85645A50-D4EC-D64E-9BA5-77F6F8A83FF6}" type="presOf" srcId="{F97B0D48-853D-AD42-A0CB-C22549EFDCF9}" destId="{D39C8B83-9F41-A743-AB9D-09B5568029F9}" srcOrd="0" destOrd="0" presId="urn:microsoft.com/office/officeart/2005/8/layout/venn3"/>
    <dgm:cxn modelId="{1F1B155D-9A2D-0A4B-B12E-C07AAF4A1899}" type="presOf" srcId="{DB3880A7-5041-8947-A550-1A171F71FA54}" destId="{9C389564-6B6C-594B-9F4C-FFE65984A57F}" srcOrd="0" destOrd="0" presId="urn:microsoft.com/office/officeart/2005/8/layout/venn3"/>
    <dgm:cxn modelId="{548DA081-C452-C947-9332-351965FE4EA3}" type="presOf" srcId="{FEB92DFD-0531-3B4F-89A3-CA0050EE93C1}" destId="{D39C8B83-9F41-A743-AB9D-09B5568029F9}" srcOrd="0" destOrd="1" presId="urn:microsoft.com/office/officeart/2005/8/layout/venn3"/>
    <dgm:cxn modelId="{A7A1936F-C4F7-E847-9EFE-67332E3E1ED5}" type="presOf" srcId="{D2759968-4717-7B47-B580-07631A2A972B}" destId="{9C389564-6B6C-594B-9F4C-FFE65984A57F}" srcOrd="0" destOrd="1" presId="urn:microsoft.com/office/officeart/2005/8/layout/venn3"/>
    <dgm:cxn modelId="{BE477962-26E0-084B-9E68-37249C399A66}" srcId="{0D7AA10D-0238-E24D-A084-07B5A9A873BA}" destId="{A3ECB56F-CCB1-4D4A-9A07-639AC2C9E33B}" srcOrd="2" destOrd="0" parTransId="{BC8B4EB3-012B-1B4A-BBB9-7314CA72D08F}" sibTransId="{9E587E72-4511-5849-B6E5-93365A11E068}"/>
    <dgm:cxn modelId="{45190BDA-3045-CD4B-A9C5-9D2750E8FEF3}" type="presOf" srcId="{A3ECB56F-CCB1-4D4A-9A07-639AC2C9E33B}" destId="{0800E3C6-192F-2348-9AB2-DA4C7303CC87}" srcOrd="0" destOrd="0" presId="urn:microsoft.com/office/officeart/2005/8/layout/venn3"/>
    <dgm:cxn modelId="{53D0843C-ABBE-0141-B0F3-C7D59C943A45}" srcId="{DB3880A7-5041-8947-A550-1A171F71FA54}" destId="{D2759968-4717-7B47-B580-07631A2A972B}" srcOrd="0" destOrd="0" parTransId="{BDBB1C32-0F6C-5D43-8264-9D51B2F5D904}" sibTransId="{C4820AAE-5FBB-B743-9F02-5C4F1D7352FE}"/>
    <dgm:cxn modelId="{90A32566-D41D-E742-B3BD-74658534F7BC}" type="presOf" srcId="{0D7AA10D-0238-E24D-A084-07B5A9A873BA}" destId="{8A9AD5FF-A0E2-154C-9653-317FDC183CB3}" srcOrd="0" destOrd="0" presId="urn:microsoft.com/office/officeart/2005/8/layout/venn3"/>
    <dgm:cxn modelId="{E01FA9AE-0A2E-CE4A-91FB-2779B700AD57}" type="presParOf" srcId="{8A9AD5FF-A0E2-154C-9653-317FDC183CB3}" destId="{D39C8B83-9F41-A743-AB9D-09B5568029F9}" srcOrd="0" destOrd="0" presId="urn:microsoft.com/office/officeart/2005/8/layout/venn3"/>
    <dgm:cxn modelId="{9DAD2761-2D26-B843-979B-60ADA0206CD9}" type="presParOf" srcId="{8A9AD5FF-A0E2-154C-9653-317FDC183CB3}" destId="{5A171551-A945-4B4E-BA88-3DFF7697AC5B}" srcOrd="1" destOrd="0" presId="urn:microsoft.com/office/officeart/2005/8/layout/venn3"/>
    <dgm:cxn modelId="{CBF39A7D-1EF3-8242-BB50-84EA4F10A3C9}" type="presParOf" srcId="{8A9AD5FF-A0E2-154C-9653-317FDC183CB3}" destId="{9C389564-6B6C-594B-9F4C-FFE65984A57F}" srcOrd="2" destOrd="0" presId="urn:microsoft.com/office/officeart/2005/8/layout/venn3"/>
    <dgm:cxn modelId="{BD1C1E45-CCB0-6247-A1C8-6D575432B803}" type="presParOf" srcId="{8A9AD5FF-A0E2-154C-9653-317FDC183CB3}" destId="{83604B93-2993-B94F-9AE6-F783EB6BF717}" srcOrd="3" destOrd="0" presId="urn:microsoft.com/office/officeart/2005/8/layout/venn3"/>
    <dgm:cxn modelId="{178CDB78-E24E-3A4E-B1E0-BA4C6B172923}" type="presParOf" srcId="{8A9AD5FF-A0E2-154C-9653-317FDC183CB3}" destId="{0800E3C6-192F-2348-9AB2-DA4C7303CC87}" srcOrd="4" destOrd="0" presId="urn:microsoft.com/office/officeart/2005/8/layout/venn3"/>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039BD52-5885-8641-9422-DB5CEC020E53}" type="doc">
      <dgm:prSet loTypeId="urn:microsoft.com/office/officeart/2005/8/layout/hProcess9" loCatId="process" qsTypeId="urn:microsoft.com/office/officeart/2005/8/quickstyle/simple4" qsCatId="simple" csTypeId="urn:microsoft.com/office/officeart/2005/8/colors/accent1_2" csCatId="accent1" phldr="1"/>
      <dgm:spPr/>
      <dgm:t>
        <a:bodyPr/>
        <a:lstStyle/>
        <a:p>
          <a:endParaRPr lang="en-US"/>
        </a:p>
      </dgm:t>
    </dgm:pt>
    <dgm:pt modelId="{071F75D4-D691-6941-A18C-D9132D41B8A6}">
      <dgm:prSet/>
      <dgm:spPr>
        <a:solidFill>
          <a:schemeClr val="tx1"/>
        </a:solidFill>
      </dgm:spPr>
      <dgm:t>
        <a:bodyPr/>
        <a:lstStyle/>
        <a:p>
          <a:pPr rtl="0"/>
          <a:r>
            <a:rPr lang="en-US" baseline="0" dirty="0" smtClean="0">
              <a:latin typeface="+mj-lt"/>
            </a:rPr>
            <a:t>R</a:t>
          </a:r>
          <a:r>
            <a:rPr lang="en-US" baseline="30000" dirty="0" smtClean="0">
              <a:latin typeface="+mj-lt"/>
            </a:rPr>
            <a:t>2</a:t>
          </a:r>
          <a:r>
            <a:rPr lang="en-US" baseline="0" dirty="0" smtClean="0">
              <a:latin typeface="+mj-lt"/>
            </a:rPr>
            <a:t> increases to 1</a:t>
          </a:r>
          <a:endParaRPr lang="en-US" dirty="0">
            <a:latin typeface="+mj-lt"/>
          </a:endParaRPr>
        </a:p>
      </dgm:t>
    </dgm:pt>
    <dgm:pt modelId="{E9D4D7EE-E843-634A-8AA0-F736296EB09A}" type="parTrans" cxnId="{8958092C-BE02-424B-BE15-855F63F77807}">
      <dgm:prSet/>
      <dgm:spPr/>
      <dgm:t>
        <a:bodyPr/>
        <a:lstStyle/>
        <a:p>
          <a:endParaRPr lang="en-US"/>
        </a:p>
      </dgm:t>
    </dgm:pt>
    <dgm:pt modelId="{C0D02C28-18F4-3845-8702-C2990D989E96}" type="sibTrans" cxnId="{8958092C-BE02-424B-BE15-855F63F77807}">
      <dgm:prSet/>
      <dgm:spPr/>
      <dgm:t>
        <a:bodyPr/>
        <a:lstStyle/>
        <a:p>
          <a:endParaRPr lang="en-US"/>
        </a:p>
      </dgm:t>
    </dgm:pt>
    <dgm:pt modelId="{70354BBA-D2C6-434F-B851-0C27EDA08EBB}">
      <dgm:prSet/>
      <dgm:spPr>
        <a:solidFill>
          <a:schemeClr val="tx1"/>
        </a:solidFill>
      </dgm:spPr>
      <dgm:t>
        <a:bodyPr/>
        <a:lstStyle/>
        <a:p>
          <a:pPr rtl="0"/>
          <a:r>
            <a:rPr lang="en-US" baseline="0" dirty="0" smtClean="0">
              <a:latin typeface="+mj-lt"/>
            </a:rPr>
            <a:t>Training MSE reduces to 0</a:t>
          </a:r>
          <a:endParaRPr lang="en-US" dirty="0">
            <a:latin typeface="+mj-lt"/>
          </a:endParaRPr>
        </a:p>
      </dgm:t>
    </dgm:pt>
    <dgm:pt modelId="{A0BC7B5F-9E7D-6E49-8F9B-6C7EA157C8D8}" type="parTrans" cxnId="{A47A2CD7-5DA5-CE4F-B630-E989DE3F12A3}">
      <dgm:prSet/>
      <dgm:spPr/>
      <dgm:t>
        <a:bodyPr/>
        <a:lstStyle/>
        <a:p>
          <a:endParaRPr lang="en-US"/>
        </a:p>
      </dgm:t>
    </dgm:pt>
    <dgm:pt modelId="{32F9915F-69D3-E94D-A49C-23479025AE14}" type="sibTrans" cxnId="{A47A2CD7-5DA5-CE4F-B630-E989DE3F12A3}">
      <dgm:prSet/>
      <dgm:spPr/>
      <dgm:t>
        <a:bodyPr/>
        <a:lstStyle/>
        <a:p>
          <a:endParaRPr lang="en-US"/>
        </a:p>
      </dgm:t>
    </dgm:pt>
    <dgm:pt modelId="{20E4FC5B-C43D-0047-9CDA-B87409776E1F}">
      <dgm:prSet/>
      <dgm:spPr>
        <a:solidFill>
          <a:schemeClr val="tx1"/>
        </a:solidFill>
      </dgm:spPr>
      <dgm:t>
        <a:bodyPr/>
        <a:lstStyle/>
        <a:p>
          <a:pPr rtl="0"/>
          <a:r>
            <a:rPr lang="en-US" baseline="0" dirty="0" smtClean="0">
              <a:latin typeface="+mj-lt"/>
            </a:rPr>
            <a:t>Test MSE best with a few variables</a:t>
          </a:r>
          <a:endParaRPr lang="en-US" dirty="0">
            <a:latin typeface="+mj-lt"/>
          </a:endParaRPr>
        </a:p>
      </dgm:t>
    </dgm:pt>
    <dgm:pt modelId="{6456A179-C6A8-FD4E-AF68-3B212D5DB2AF}" type="parTrans" cxnId="{FF95787A-47A3-FB44-AA30-40446017C411}">
      <dgm:prSet/>
      <dgm:spPr/>
      <dgm:t>
        <a:bodyPr/>
        <a:lstStyle/>
        <a:p>
          <a:endParaRPr lang="en-US"/>
        </a:p>
      </dgm:t>
    </dgm:pt>
    <dgm:pt modelId="{67809319-9A7C-CB4E-A8D4-DAD97D1A4CC3}" type="sibTrans" cxnId="{FF95787A-47A3-FB44-AA30-40446017C411}">
      <dgm:prSet/>
      <dgm:spPr/>
      <dgm:t>
        <a:bodyPr/>
        <a:lstStyle/>
        <a:p>
          <a:endParaRPr lang="en-US"/>
        </a:p>
      </dgm:t>
    </dgm:pt>
    <dgm:pt modelId="{969EBA67-F7D9-5141-9B43-BFFB28A30279}" type="pres">
      <dgm:prSet presAssocID="{C039BD52-5885-8641-9422-DB5CEC020E53}" presName="CompostProcess" presStyleCnt="0">
        <dgm:presLayoutVars>
          <dgm:dir/>
          <dgm:resizeHandles val="exact"/>
        </dgm:presLayoutVars>
      </dgm:prSet>
      <dgm:spPr/>
    </dgm:pt>
    <dgm:pt modelId="{6F41C5BC-E1EB-AD41-9611-AABBAA317B7B}" type="pres">
      <dgm:prSet presAssocID="{C039BD52-5885-8641-9422-DB5CEC020E53}" presName="arrow" presStyleLbl="bgShp" presStyleIdx="0" presStyleCnt="1"/>
      <dgm:spPr>
        <a:solidFill>
          <a:schemeClr val="tx1">
            <a:lumMod val="50000"/>
            <a:lumOff val="50000"/>
          </a:schemeClr>
        </a:solidFill>
      </dgm:spPr>
    </dgm:pt>
    <dgm:pt modelId="{4CD5B6DD-0C35-CB48-948D-41EB3FB8A133}" type="pres">
      <dgm:prSet presAssocID="{C039BD52-5885-8641-9422-DB5CEC020E53}" presName="linearProcess" presStyleCnt="0"/>
      <dgm:spPr/>
    </dgm:pt>
    <dgm:pt modelId="{D38F7F71-E8C1-D24A-9606-0083035B7BFB}" type="pres">
      <dgm:prSet presAssocID="{071F75D4-D691-6941-A18C-D9132D41B8A6}" presName="textNode" presStyleLbl="node1" presStyleIdx="0" presStyleCnt="3">
        <dgm:presLayoutVars>
          <dgm:bulletEnabled val="1"/>
        </dgm:presLayoutVars>
      </dgm:prSet>
      <dgm:spPr/>
    </dgm:pt>
    <dgm:pt modelId="{7C0372FA-C54E-504C-ABBA-62E28ED53D5A}" type="pres">
      <dgm:prSet presAssocID="{C0D02C28-18F4-3845-8702-C2990D989E96}" presName="sibTrans" presStyleCnt="0"/>
      <dgm:spPr/>
    </dgm:pt>
    <dgm:pt modelId="{14E89ABD-E8A3-1947-8109-0C33C9D6B36D}" type="pres">
      <dgm:prSet presAssocID="{70354BBA-D2C6-434F-B851-0C27EDA08EBB}" presName="textNode" presStyleLbl="node1" presStyleIdx="1" presStyleCnt="3">
        <dgm:presLayoutVars>
          <dgm:bulletEnabled val="1"/>
        </dgm:presLayoutVars>
      </dgm:prSet>
      <dgm:spPr/>
    </dgm:pt>
    <dgm:pt modelId="{A30035D4-71C1-9443-8166-3F171B4C0A10}" type="pres">
      <dgm:prSet presAssocID="{32F9915F-69D3-E94D-A49C-23479025AE14}" presName="sibTrans" presStyleCnt="0"/>
      <dgm:spPr/>
    </dgm:pt>
    <dgm:pt modelId="{0C55DFEF-A6A8-DB47-AEAE-A1BD5EDC65CD}" type="pres">
      <dgm:prSet presAssocID="{20E4FC5B-C43D-0047-9CDA-B87409776E1F}" presName="textNode" presStyleLbl="node1" presStyleIdx="2" presStyleCnt="3">
        <dgm:presLayoutVars>
          <dgm:bulletEnabled val="1"/>
        </dgm:presLayoutVars>
      </dgm:prSet>
      <dgm:spPr/>
    </dgm:pt>
  </dgm:ptLst>
  <dgm:cxnLst>
    <dgm:cxn modelId="{A47A2CD7-5DA5-CE4F-B630-E989DE3F12A3}" srcId="{C039BD52-5885-8641-9422-DB5CEC020E53}" destId="{70354BBA-D2C6-434F-B851-0C27EDA08EBB}" srcOrd="1" destOrd="0" parTransId="{A0BC7B5F-9E7D-6E49-8F9B-6C7EA157C8D8}" sibTransId="{32F9915F-69D3-E94D-A49C-23479025AE14}"/>
    <dgm:cxn modelId="{8958092C-BE02-424B-BE15-855F63F77807}" srcId="{C039BD52-5885-8641-9422-DB5CEC020E53}" destId="{071F75D4-D691-6941-A18C-D9132D41B8A6}" srcOrd="0" destOrd="0" parTransId="{E9D4D7EE-E843-634A-8AA0-F736296EB09A}" sibTransId="{C0D02C28-18F4-3845-8702-C2990D989E96}"/>
    <dgm:cxn modelId="{CCD91113-3B36-FD44-A545-C0C584DC3C14}" type="presOf" srcId="{20E4FC5B-C43D-0047-9CDA-B87409776E1F}" destId="{0C55DFEF-A6A8-DB47-AEAE-A1BD5EDC65CD}" srcOrd="0" destOrd="0" presId="urn:microsoft.com/office/officeart/2005/8/layout/hProcess9"/>
    <dgm:cxn modelId="{54109034-8E61-3547-9918-52A42A4C08EA}" type="presOf" srcId="{071F75D4-D691-6941-A18C-D9132D41B8A6}" destId="{D38F7F71-E8C1-D24A-9606-0083035B7BFB}" srcOrd="0" destOrd="0" presId="urn:microsoft.com/office/officeart/2005/8/layout/hProcess9"/>
    <dgm:cxn modelId="{58EF3285-FF00-E546-9EC6-0B7BFC26FD58}" type="presOf" srcId="{C039BD52-5885-8641-9422-DB5CEC020E53}" destId="{969EBA67-F7D9-5141-9B43-BFFB28A30279}" srcOrd="0" destOrd="0" presId="urn:microsoft.com/office/officeart/2005/8/layout/hProcess9"/>
    <dgm:cxn modelId="{E115BFB9-96F9-7248-B37D-2F363161B9A9}" type="presOf" srcId="{70354BBA-D2C6-434F-B851-0C27EDA08EBB}" destId="{14E89ABD-E8A3-1947-8109-0C33C9D6B36D}" srcOrd="0" destOrd="0" presId="urn:microsoft.com/office/officeart/2005/8/layout/hProcess9"/>
    <dgm:cxn modelId="{FF95787A-47A3-FB44-AA30-40446017C411}" srcId="{C039BD52-5885-8641-9422-DB5CEC020E53}" destId="{20E4FC5B-C43D-0047-9CDA-B87409776E1F}" srcOrd="2" destOrd="0" parTransId="{6456A179-C6A8-FD4E-AF68-3B212D5DB2AF}" sibTransId="{67809319-9A7C-CB4E-A8D4-DAD97D1A4CC3}"/>
    <dgm:cxn modelId="{F96CEDD7-83C9-A644-B48B-0CC6C51E48AC}" type="presParOf" srcId="{969EBA67-F7D9-5141-9B43-BFFB28A30279}" destId="{6F41C5BC-E1EB-AD41-9611-AABBAA317B7B}" srcOrd="0" destOrd="0" presId="urn:microsoft.com/office/officeart/2005/8/layout/hProcess9"/>
    <dgm:cxn modelId="{36732A44-48DB-AA48-BEDF-DFA91C46283C}" type="presParOf" srcId="{969EBA67-F7D9-5141-9B43-BFFB28A30279}" destId="{4CD5B6DD-0C35-CB48-948D-41EB3FB8A133}" srcOrd="1" destOrd="0" presId="urn:microsoft.com/office/officeart/2005/8/layout/hProcess9"/>
    <dgm:cxn modelId="{D4B830DE-83E6-B14F-9B08-08757FC16D9B}" type="presParOf" srcId="{4CD5B6DD-0C35-CB48-948D-41EB3FB8A133}" destId="{D38F7F71-E8C1-D24A-9606-0083035B7BFB}" srcOrd="0" destOrd="0" presId="urn:microsoft.com/office/officeart/2005/8/layout/hProcess9"/>
    <dgm:cxn modelId="{AEB38124-F0E9-2840-B316-7B830213ADD7}" type="presParOf" srcId="{4CD5B6DD-0C35-CB48-948D-41EB3FB8A133}" destId="{7C0372FA-C54E-504C-ABBA-62E28ED53D5A}" srcOrd="1" destOrd="0" presId="urn:microsoft.com/office/officeart/2005/8/layout/hProcess9"/>
    <dgm:cxn modelId="{8500FFA3-316C-D641-BE4B-8F6AF4F14A73}" type="presParOf" srcId="{4CD5B6DD-0C35-CB48-948D-41EB3FB8A133}" destId="{14E89ABD-E8A3-1947-8109-0C33C9D6B36D}" srcOrd="2" destOrd="0" presId="urn:microsoft.com/office/officeart/2005/8/layout/hProcess9"/>
    <dgm:cxn modelId="{62FFB4A9-FFD7-3045-B1D8-56E3005DC478}" type="presParOf" srcId="{4CD5B6DD-0C35-CB48-948D-41EB3FB8A133}" destId="{A30035D4-71C1-9443-8166-3F171B4C0A10}" srcOrd="3" destOrd="0" presId="urn:microsoft.com/office/officeart/2005/8/layout/hProcess9"/>
    <dgm:cxn modelId="{74422FE5-14A9-444A-88EF-E0836363C8C3}" type="presParOf" srcId="{4CD5B6DD-0C35-CB48-948D-41EB3FB8A133}" destId="{0C55DFEF-A6A8-DB47-AEAE-A1BD5EDC65CD}"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93C9D20-4C5E-DE43-ACAE-785C7611CB0B}"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14C8A444-12AD-E64A-B260-9366BD4ADD63}">
      <dgm:prSet/>
      <dgm:spPr>
        <a:solidFill>
          <a:schemeClr val="tx1"/>
        </a:solidFill>
      </dgm:spPr>
      <dgm:t>
        <a:bodyPr/>
        <a:lstStyle/>
        <a:p>
          <a:pPr rtl="0"/>
          <a:r>
            <a:rPr lang="en-US" baseline="0" dirty="0" smtClean="0">
              <a:latin typeface="+mj-lt"/>
            </a:rPr>
            <a:t>Requires a less flexible fitting method than least squares</a:t>
          </a:r>
          <a:endParaRPr lang="en-US" dirty="0">
            <a:latin typeface="+mj-lt"/>
          </a:endParaRPr>
        </a:p>
      </dgm:t>
    </dgm:pt>
    <dgm:pt modelId="{A5FEF725-033B-6E4F-B9BB-5E62E6C3134A}" type="parTrans" cxnId="{5C300F56-B10D-3A4E-A592-6C18F70200EF}">
      <dgm:prSet/>
      <dgm:spPr/>
      <dgm:t>
        <a:bodyPr/>
        <a:lstStyle/>
        <a:p>
          <a:endParaRPr lang="en-US"/>
        </a:p>
      </dgm:t>
    </dgm:pt>
    <dgm:pt modelId="{682CED89-F80B-A740-9FA5-318CA8467577}" type="sibTrans" cxnId="{5C300F56-B10D-3A4E-A592-6C18F70200EF}">
      <dgm:prSet/>
      <dgm:spPr/>
      <dgm:t>
        <a:bodyPr/>
        <a:lstStyle/>
        <a:p>
          <a:endParaRPr lang="en-US"/>
        </a:p>
      </dgm:t>
    </dgm:pt>
    <dgm:pt modelId="{449B28E1-5F1E-7B42-A079-46F08E21CBF5}">
      <dgm:prSet/>
      <dgm:spPr/>
      <dgm:t>
        <a:bodyPr/>
        <a:lstStyle/>
        <a:p>
          <a:pPr rtl="0"/>
          <a:r>
            <a:rPr lang="en-US" baseline="0" dirty="0" smtClean="0">
              <a:latin typeface="+mj-lt"/>
            </a:rPr>
            <a:t>Forward stepwise selection, ridge regression, the lasso, principal components regression</a:t>
          </a:r>
          <a:endParaRPr lang="en-US" dirty="0">
            <a:latin typeface="+mj-lt"/>
          </a:endParaRPr>
        </a:p>
      </dgm:t>
    </dgm:pt>
    <dgm:pt modelId="{6B3B5A42-064D-8041-BBB1-4D109BAB7138}" type="parTrans" cxnId="{6100B04C-8610-5D45-81C3-BF37334C426D}">
      <dgm:prSet/>
      <dgm:spPr/>
      <dgm:t>
        <a:bodyPr/>
        <a:lstStyle/>
        <a:p>
          <a:endParaRPr lang="en-US"/>
        </a:p>
      </dgm:t>
    </dgm:pt>
    <dgm:pt modelId="{9B1CBFD9-E55B-8240-987F-A02837006C1C}" type="sibTrans" cxnId="{6100B04C-8610-5D45-81C3-BF37334C426D}">
      <dgm:prSet/>
      <dgm:spPr/>
      <dgm:t>
        <a:bodyPr/>
        <a:lstStyle/>
        <a:p>
          <a:endParaRPr lang="en-US"/>
        </a:p>
      </dgm:t>
    </dgm:pt>
    <dgm:pt modelId="{32F16C22-04A3-9A4B-AD86-38DC0191CF0A}">
      <dgm:prSet/>
      <dgm:spPr/>
      <dgm:t>
        <a:bodyPr/>
        <a:lstStyle/>
        <a:p>
          <a:pPr rtl="0"/>
          <a:r>
            <a:rPr lang="en-US" baseline="0" dirty="0" smtClean="0">
              <a:latin typeface="+mj-lt"/>
            </a:rPr>
            <a:t>Avoids overfitting</a:t>
          </a:r>
          <a:endParaRPr lang="en-US" dirty="0">
            <a:latin typeface="+mj-lt"/>
          </a:endParaRPr>
        </a:p>
      </dgm:t>
    </dgm:pt>
    <dgm:pt modelId="{660C5459-E286-D444-A139-EE9CFD371CFD}" type="parTrans" cxnId="{F39B29C4-85B1-B143-8529-AA59E9A37582}">
      <dgm:prSet/>
      <dgm:spPr/>
      <dgm:t>
        <a:bodyPr/>
        <a:lstStyle/>
        <a:p>
          <a:endParaRPr lang="en-US"/>
        </a:p>
      </dgm:t>
    </dgm:pt>
    <dgm:pt modelId="{6B42A25A-7565-7443-A1ED-B980B9649A29}" type="sibTrans" cxnId="{F39B29C4-85B1-B143-8529-AA59E9A37582}">
      <dgm:prSet/>
      <dgm:spPr/>
      <dgm:t>
        <a:bodyPr/>
        <a:lstStyle/>
        <a:p>
          <a:endParaRPr lang="en-US"/>
        </a:p>
      </dgm:t>
    </dgm:pt>
    <dgm:pt modelId="{B0B7FD5E-B843-6747-92A9-B8067D277B13}">
      <dgm:prSet/>
      <dgm:spPr>
        <a:solidFill>
          <a:schemeClr val="tx1"/>
        </a:solidFill>
      </dgm:spPr>
      <dgm:t>
        <a:bodyPr/>
        <a:lstStyle/>
        <a:p>
          <a:pPr rtl="0"/>
          <a:r>
            <a:rPr lang="en-US" baseline="0" dirty="0" smtClean="0">
              <a:latin typeface="+mj-lt"/>
            </a:rPr>
            <a:t>Curse of dimensionality</a:t>
          </a:r>
          <a:endParaRPr lang="en-US" dirty="0">
            <a:latin typeface="+mj-lt"/>
          </a:endParaRPr>
        </a:p>
      </dgm:t>
    </dgm:pt>
    <dgm:pt modelId="{DD25F9C1-59DF-F642-B27A-2ED95524EF48}" type="parTrans" cxnId="{C9E8C156-8FB4-2549-9BDE-2A4EB9411393}">
      <dgm:prSet/>
      <dgm:spPr/>
      <dgm:t>
        <a:bodyPr/>
        <a:lstStyle/>
        <a:p>
          <a:endParaRPr lang="en-US"/>
        </a:p>
      </dgm:t>
    </dgm:pt>
    <dgm:pt modelId="{1D9F93CD-BE73-0A44-9CD4-71036949A30D}" type="sibTrans" cxnId="{C9E8C156-8FB4-2549-9BDE-2A4EB9411393}">
      <dgm:prSet/>
      <dgm:spPr/>
      <dgm:t>
        <a:bodyPr/>
        <a:lstStyle/>
        <a:p>
          <a:endParaRPr lang="en-US"/>
        </a:p>
      </dgm:t>
    </dgm:pt>
    <dgm:pt modelId="{54216DEB-4A03-CE4B-81EE-24BF1C5DA286}">
      <dgm:prSet/>
      <dgm:spPr/>
      <dgm:t>
        <a:bodyPr/>
        <a:lstStyle/>
        <a:p>
          <a:pPr rtl="0"/>
          <a:r>
            <a:rPr lang="en-US" baseline="0" dirty="0" smtClean="0">
              <a:latin typeface="+mj-lt"/>
            </a:rPr>
            <a:t>Test error tends to increase as the dimensionality of the problem increases</a:t>
          </a:r>
          <a:endParaRPr lang="en-US" dirty="0">
            <a:latin typeface="+mj-lt"/>
          </a:endParaRPr>
        </a:p>
      </dgm:t>
    </dgm:pt>
    <dgm:pt modelId="{A2D3D018-1078-B045-A021-5C4F2036752A}" type="parTrans" cxnId="{00866992-C103-4E45-B713-F06FCAFF3EEA}">
      <dgm:prSet/>
      <dgm:spPr/>
      <dgm:t>
        <a:bodyPr/>
        <a:lstStyle/>
        <a:p>
          <a:endParaRPr lang="en-US"/>
        </a:p>
      </dgm:t>
    </dgm:pt>
    <dgm:pt modelId="{E8E93E5B-2B4C-1443-8704-FA72F8870B6F}" type="sibTrans" cxnId="{00866992-C103-4E45-B713-F06FCAFF3EEA}">
      <dgm:prSet/>
      <dgm:spPr/>
      <dgm:t>
        <a:bodyPr/>
        <a:lstStyle/>
        <a:p>
          <a:endParaRPr lang="en-US"/>
        </a:p>
      </dgm:t>
    </dgm:pt>
    <dgm:pt modelId="{0DE992CB-8549-C946-82DD-8A65FDD6AA8C}">
      <dgm:prSet/>
      <dgm:spPr/>
      <dgm:t>
        <a:bodyPr/>
        <a:lstStyle/>
        <a:p>
          <a:pPr rtl="0"/>
          <a:r>
            <a:rPr lang="en-US" baseline="0" dirty="0" smtClean="0">
              <a:latin typeface="+mj-lt"/>
            </a:rPr>
            <a:t>Adding noise features degrades the model</a:t>
          </a:r>
          <a:endParaRPr lang="en-US" dirty="0">
            <a:latin typeface="+mj-lt"/>
          </a:endParaRPr>
        </a:p>
      </dgm:t>
    </dgm:pt>
    <dgm:pt modelId="{66ECC69E-12CE-924D-868C-AC1CE1439CBA}" type="parTrans" cxnId="{7417E4CC-76AB-0F49-9CB6-4B7DDB3CC5C4}">
      <dgm:prSet/>
      <dgm:spPr/>
      <dgm:t>
        <a:bodyPr/>
        <a:lstStyle/>
        <a:p>
          <a:endParaRPr lang="en-US"/>
        </a:p>
      </dgm:t>
    </dgm:pt>
    <dgm:pt modelId="{61BAD014-514A-EB4D-B9F3-B00CDEA6B794}" type="sibTrans" cxnId="{7417E4CC-76AB-0F49-9CB6-4B7DDB3CC5C4}">
      <dgm:prSet/>
      <dgm:spPr/>
      <dgm:t>
        <a:bodyPr/>
        <a:lstStyle/>
        <a:p>
          <a:endParaRPr lang="en-US"/>
        </a:p>
      </dgm:t>
    </dgm:pt>
    <dgm:pt modelId="{10DE0EAA-266D-6646-8CB1-BC9F90541AF8}" type="pres">
      <dgm:prSet presAssocID="{D93C9D20-4C5E-DE43-ACAE-785C7611CB0B}" presName="linear" presStyleCnt="0">
        <dgm:presLayoutVars>
          <dgm:animLvl val="lvl"/>
          <dgm:resizeHandles val="exact"/>
        </dgm:presLayoutVars>
      </dgm:prSet>
      <dgm:spPr/>
    </dgm:pt>
    <dgm:pt modelId="{A3AC4D07-51B2-4F42-B29C-F1DE26E56D6F}" type="pres">
      <dgm:prSet presAssocID="{14C8A444-12AD-E64A-B260-9366BD4ADD63}" presName="parentText" presStyleLbl="node1" presStyleIdx="0" presStyleCnt="2">
        <dgm:presLayoutVars>
          <dgm:chMax val="0"/>
          <dgm:bulletEnabled val="1"/>
        </dgm:presLayoutVars>
      </dgm:prSet>
      <dgm:spPr/>
    </dgm:pt>
    <dgm:pt modelId="{1A156074-C344-CB44-9866-F3DB8AECE02D}" type="pres">
      <dgm:prSet presAssocID="{14C8A444-12AD-E64A-B260-9366BD4ADD63}" presName="childText" presStyleLbl="revTx" presStyleIdx="0" presStyleCnt="2">
        <dgm:presLayoutVars>
          <dgm:bulletEnabled val="1"/>
        </dgm:presLayoutVars>
      </dgm:prSet>
      <dgm:spPr/>
    </dgm:pt>
    <dgm:pt modelId="{79BD282C-3353-BB45-A25A-9FA281CB3A86}" type="pres">
      <dgm:prSet presAssocID="{B0B7FD5E-B843-6747-92A9-B8067D277B13}" presName="parentText" presStyleLbl="node1" presStyleIdx="1" presStyleCnt="2">
        <dgm:presLayoutVars>
          <dgm:chMax val="0"/>
          <dgm:bulletEnabled val="1"/>
        </dgm:presLayoutVars>
      </dgm:prSet>
      <dgm:spPr/>
    </dgm:pt>
    <dgm:pt modelId="{AC09C298-2DAD-7A47-BD4B-241D4CE1A9F4}" type="pres">
      <dgm:prSet presAssocID="{B0B7FD5E-B843-6747-92A9-B8067D277B13}" presName="childText" presStyleLbl="revTx" presStyleIdx="1" presStyleCnt="2">
        <dgm:presLayoutVars>
          <dgm:bulletEnabled val="1"/>
        </dgm:presLayoutVars>
      </dgm:prSet>
      <dgm:spPr/>
    </dgm:pt>
  </dgm:ptLst>
  <dgm:cxnLst>
    <dgm:cxn modelId="{FC79F1D8-7632-8548-BA87-67F1263AA386}" type="presOf" srcId="{32F16C22-04A3-9A4B-AD86-38DC0191CF0A}" destId="{1A156074-C344-CB44-9866-F3DB8AECE02D}" srcOrd="0" destOrd="1" presId="urn:microsoft.com/office/officeart/2005/8/layout/vList2"/>
    <dgm:cxn modelId="{C9E8C156-8FB4-2549-9BDE-2A4EB9411393}" srcId="{D93C9D20-4C5E-DE43-ACAE-785C7611CB0B}" destId="{B0B7FD5E-B843-6747-92A9-B8067D277B13}" srcOrd="1" destOrd="0" parTransId="{DD25F9C1-59DF-F642-B27A-2ED95524EF48}" sibTransId="{1D9F93CD-BE73-0A44-9CD4-71036949A30D}"/>
    <dgm:cxn modelId="{7848D324-FC21-D242-B61B-C16A838B87A5}" type="presOf" srcId="{B0B7FD5E-B843-6747-92A9-B8067D277B13}" destId="{79BD282C-3353-BB45-A25A-9FA281CB3A86}" srcOrd="0" destOrd="0" presId="urn:microsoft.com/office/officeart/2005/8/layout/vList2"/>
    <dgm:cxn modelId="{6100B04C-8610-5D45-81C3-BF37334C426D}" srcId="{14C8A444-12AD-E64A-B260-9366BD4ADD63}" destId="{449B28E1-5F1E-7B42-A079-46F08E21CBF5}" srcOrd="0" destOrd="0" parTransId="{6B3B5A42-064D-8041-BBB1-4D109BAB7138}" sibTransId="{9B1CBFD9-E55B-8240-987F-A02837006C1C}"/>
    <dgm:cxn modelId="{CDC29A50-78FA-E14D-B852-3294181C7F7E}" type="presOf" srcId="{D93C9D20-4C5E-DE43-ACAE-785C7611CB0B}" destId="{10DE0EAA-266D-6646-8CB1-BC9F90541AF8}" srcOrd="0" destOrd="0" presId="urn:microsoft.com/office/officeart/2005/8/layout/vList2"/>
    <dgm:cxn modelId="{AC08FB99-9935-DB44-B2A9-A98CF02C00AA}" type="presOf" srcId="{449B28E1-5F1E-7B42-A079-46F08E21CBF5}" destId="{1A156074-C344-CB44-9866-F3DB8AECE02D}" srcOrd="0" destOrd="0" presId="urn:microsoft.com/office/officeart/2005/8/layout/vList2"/>
    <dgm:cxn modelId="{5C300F56-B10D-3A4E-A592-6C18F70200EF}" srcId="{D93C9D20-4C5E-DE43-ACAE-785C7611CB0B}" destId="{14C8A444-12AD-E64A-B260-9366BD4ADD63}" srcOrd="0" destOrd="0" parTransId="{A5FEF725-033B-6E4F-B9BB-5E62E6C3134A}" sibTransId="{682CED89-F80B-A740-9FA5-318CA8467577}"/>
    <dgm:cxn modelId="{73B7D222-CA27-D440-A7BA-7B4F499CA1FE}" type="presOf" srcId="{0DE992CB-8549-C946-82DD-8A65FDD6AA8C}" destId="{AC09C298-2DAD-7A47-BD4B-241D4CE1A9F4}" srcOrd="0" destOrd="1" presId="urn:microsoft.com/office/officeart/2005/8/layout/vList2"/>
    <dgm:cxn modelId="{7417E4CC-76AB-0F49-9CB6-4B7DDB3CC5C4}" srcId="{B0B7FD5E-B843-6747-92A9-B8067D277B13}" destId="{0DE992CB-8549-C946-82DD-8A65FDD6AA8C}" srcOrd="1" destOrd="0" parTransId="{66ECC69E-12CE-924D-868C-AC1CE1439CBA}" sibTransId="{61BAD014-514A-EB4D-B9F3-B00CDEA6B794}"/>
    <dgm:cxn modelId="{DC2AB8E8-12F9-E74A-9ED0-D6F6EF139048}" type="presOf" srcId="{54216DEB-4A03-CE4B-81EE-24BF1C5DA286}" destId="{AC09C298-2DAD-7A47-BD4B-241D4CE1A9F4}" srcOrd="0" destOrd="0" presId="urn:microsoft.com/office/officeart/2005/8/layout/vList2"/>
    <dgm:cxn modelId="{F39B29C4-85B1-B143-8529-AA59E9A37582}" srcId="{14C8A444-12AD-E64A-B260-9366BD4ADD63}" destId="{32F16C22-04A3-9A4B-AD86-38DC0191CF0A}" srcOrd="1" destOrd="0" parTransId="{660C5459-E286-D444-A139-EE9CFD371CFD}" sibTransId="{6B42A25A-7565-7443-A1ED-B980B9649A29}"/>
    <dgm:cxn modelId="{B30BCAF2-4179-EF43-A800-4247CB5F7225}" type="presOf" srcId="{14C8A444-12AD-E64A-B260-9366BD4ADD63}" destId="{A3AC4D07-51B2-4F42-B29C-F1DE26E56D6F}" srcOrd="0" destOrd="0" presId="urn:microsoft.com/office/officeart/2005/8/layout/vList2"/>
    <dgm:cxn modelId="{00866992-C103-4E45-B713-F06FCAFF3EEA}" srcId="{B0B7FD5E-B843-6747-92A9-B8067D277B13}" destId="{54216DEB-4A03-CE4B-81EE-24BF1C5DA286}" srcOrd="0" destOrd="0" parTransId="{A2D3D018-1078-B045-A021-5C4F2036752A}" sibTransId="{E8E93E5B-2B4C-1443-8704-FA72F8870B6F}"/>
    <dgm:cxn modelId="{4B7C59C0-CDED-3B4B-B969-781ED5F36441}" type="presParOf" srcId="{10DE0EAA-266D-6646-8CB1-BC9F90541AF8}" destId="{A3AC4D07-51B2-4F42-B29C-F1DE26E56D6F}" srcOrd="0" destOrd="0" presId="urn:microsoft.com/office/officeart/2005/8/layout/vList2"/>
    <dgm:cxn modelId="{957DE32E-2194-344F-8690-D8F6A14FCD58}" type="presParOf" srcId="{10DE0EAA-266D-6646-8CB1-BC9F90541AF8}" destId="{1A156074-C344-CB44-9866-F3DB8AECE02D}" srcOrd="1" destOrd="0" presId="urn:microsoft.com/office/officeart/2005/8/layout/vList2"/>
    <dgm:cxn modelId="{45466173-48D9-F34F-BC27-48945A0E442F}" type="presParOf" srcId="{10DE0EAA-266D-6646-8CB1-BC9F90541AF8}" destId="{79BD282C-3353-BB45-A25A-9FA281CB3A86}" srcOrd="2" destOrd="0" presId="urn:microsoft.com/office/officeart/2005/8/layout/vList2"/>
    <dgm:cxn modelId="{14D1166F-FBAF-FB4D-BE7A-70CF11C8C2DD}" type="presParOf" srcId="{10DE0EAA-266D-6646-8CB1-BC9F90541AF8}" destId="{AC09C298-2DAD-7A47-BD4B-241D4CE1A9F4}"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C5DC51E-6CC9-7E4E-87B6-D850E3BF5361}" type="doc">
      <dgm:prSet loTypeId="urn:microsoft.com/office/officeart/2005/8/layout/vList3" loCatId="list" qsTypeId="urn:microsoft.com/office/officeart/2005/8/quickstyle/simple1" qsCatId="simple" csTypeId="urn:microsoft.com/office/officeart/2005/8/colors/accent1_2" csCatId="accent1" phldr="1"/>
      <dgm:spPr/>
      <dgm:t>
        <a:bodyPr/>
        <a:lstStyle/>
        <a:p>
          <a:endParaRPr lang="en-US"/>
        </a:p>
      </dgm:t>
    </dgm:pt>
    <dgm:pt modelId="{9BCB23BB-2E80-8540-9747-FE4202586192}">
      <dgm:prSet/>
      <dgm:spPr>
        <a:solidFill>
          <a:schemeClr val="tx1"/>
        </a:solidFill>
      </dgm:spPr>
      <dgm:t>
        <a:bodyPr/>
        <a:lstStyle/>
        <a:p>
          <a:pPr rtl="0"/>
          <a:r>
            <a:rPr lang="en-US" b="1" i="0" u="sng" dirty="0" smtClean="0">
              <a:latin typeface="+mj-lt"/>
            </a:rPr>
            <a:t>3 key thoughts:</a:t>
          </a:r>
          <a:endParaRPr lang="en-US" dirty="0">
            <a:latin typeface="+mj-lt"/>
          </a:endParaRPr>
        </a:p>
      </dgm:t>
    </dgm:pt>
    <dgm:pt modelId="{E640705A-4266-FB42-97A5-A3E8524C4A6B}" type="parTrans" cxnId="{181AAACB-C18D-2545-B8BE-9ABA29D06B78}">
      <dgm:prSet/>
      <dgm:spPr/>
      <dgm:t>
        <a:bodyPr/>
        <a:lstStyle/>
        <a:p>
          <a:endParaRPr lang="en-US"/>
        </a:p>
      </dgm:t>
    </dgm:pt>
    <dgm:pt modelId="{27C0A93C-BF1D-3440-87D4-3DAF70FFBCD1}" type="sibTrans" cxnId="{181AAACB-C18D-2545-B8BE-9ABA29D06B78}">
      <dgm:prSet/>
      <dgm:spPr/>
      <dgm:t>
        <a:bodyPr/>
        <a:lstStyle/>
        <a:p>
          <a:endParaRPr lang="en-US"/>
        </a:p>
      </dgm:t>
    </dgm:pt>
    <dgm:pt modelId="{0008C963-ABFC-B644-A333-FDAED45B53AC}">
      <dgm:prSet/>
      <dgm:spPr>
        <a:solidFill>
          <a:schemeClr val="tx1"/>
        </a:solidFill>
      </dgm:spPr>
      <dgm:t>
        <a:bodyPr/>
        <a:lstStyle/>
        <a:p>
          <a:pPr rtl="0"/>
          <a:r>
            <a:rPr lang="en-US" b="0" i="0" dirty="0" smtClean="0">
              <a:latin typeface="+mj-lt"/>
            </a:rPr>
            <a:t>Graphs display the role that shrinkage plays in high dimensional data</a:t>
          </a:r>
          <a:endParaRPr lang="en-US" dirty="0">
            <a:latin typeface="+mj-lt"/>
          </a:endParaRPr>
        </a:p>
      </dgm:t>
    </dgm:pt>
    <dgm:pt modelId="{85C77B26-9E12-7B4D-BB54-8FBAED2E8B7E}" type="parTrans" cxnId="{C6DFEB28-0260-8740-9163-82B027D1E9E1}">
      <dgm:prSet/>
      <dgm:spPr/>
      <dgm:t>
        <a:bodyPr/>
        <a:lstStyle/>
        <a:p>
          <a:endParaRPr lang="en-US"/>
        </a:p>
      </dgm:t>
    </dgm:pt>
    <dgm:pt modelId="{FE940A42-DE93-B04E-AE8B-A37700A75AB8}" type="sibTrans" cxnId="{C6DFEB28-0260-8740-9163-82B027D1E9E1}">
      <dgm:prSet/>
      <dgm:spPr/>
      <dgm:t>
        <a:bodyPr/>
        <a:lstStyle/>
        <a:p>
          <a:endParaRPr lang="en-US"/>
        </a:p>
      </dgm:t>
    </dgm:pt>
    <dgm:pt modelId="{5C59CC14-DE17-A04B-A9B0-895D05F9D0A1}">
      <dgm:prSet/>
      <dgm:spPr>
        <a:solidFill>
          <a:schemeClr val="tx1"/>
        </a:solidFill>
      </dgm:spPr>
      <dgm:t>
        <a:bodyPr/>
        <a:lstStyle/>
        <a:p>
          <a:pPr rtl="0"/>
          <a:r>
            <a:rPr lang="en-US" b="0" i="0" dirty="0" smtClean="0">
              <a:latin typeface="+mj-lt"/>
            </a:rPr>
            <a:t>Proper tuning parameter selection is good for predictive performance </a:t>
          </a:r>
          <a:endParaRPr lang="en-US" dirty="0">
            <a:latin typeface="+mj-lt"/>
          </a:endParaRPr>
        </a:p>
      </dgm:t>
    </dgm:pt>
    <dgm:pt modelId="{DBDB0CFD-7F42-EB4E-B052-4B87DB59578B}" type="parTrans" cxnId="{C4AD58FC-BA53-1A4D-A781-75A87518CBC7}">
      <dgm:prSet/>
      <dgm:spPr/>
      <dgm:t>
        <a:bodyPr/>
        <a:lstStyle/>
        <a:p>
          <a:endParaRPr lang="en-US"/>
        </a:p>
      </dgm:t>
    </dgm:pt>
    <dgm:pt modelId="{0FBA7C63-A77F-5D45-A3A5-F803341F43A0}" type="sibTrans" cxnId="{C4AD58FC-BA53-1A4D-A781-75A87518CBC7}">
      <dgm:prSet/>
      <dgm:spPr/>
      <dgm:t>
        <a:bodyPr/>
        <a:lstStyle/>
        <a:p>
          <a:endParaRPr lang="en-US"/>
        </a:p>
      </dgm:t>
    </dgm:pt>
    <dgm:pt modelId="{2EDB017E-046C-0240-B4BE-6A3A219FB29D}">
      <dgm:prSet/>
      <dgm:spPr>
        <a:solidFill>
          <a:schemeClr val="tx1"/>
        </a:solidFill>
      </dgm:spPr>
      <dgm:t>
        <a:bodyPr/>
        <a:lstStyle/>
        <a:p>
          <a:pPr rtl="0"/>
          <a:r>
            <a:rPr lang="en-US" b="0" i="0" dirty="0" smtClean="0">
              <a:latin typeface="+mj-lt"/>
            </a:rPr>
            <a:t>Test Error increases as dimensionality increases</a:t>
          </a:r>
          <a:endParaRPr lang="en-US" dirty="0">
            <a:latin typeface="+mj-lt"/>
          </a:endParaRPr>
        </a:p>
      </dgm:t>
    </dgm:pt>
    <dgm:pt modelId="{43DE644B-97DF-6A4C-985C-94E3C2203D86}" type="parTrans" cxnId="{6DD20B1E-DDF9-2A4C-8DC6-D463631B53E4}">
      <dgm:prSet/>
      <dgm:spPr/>
      <dgm:t>
        <a:bodyPr/>
        <a:lstStyle/>
        <a:p>
          <a:endParaRPr lang="en-US"/>
        </a:p>
      </dgm:t>
    </dgm:pt>
    <dgm:pt modelId="{CDCF4475-B137-FC46-9D9A-F8A67FD27698}" type="sibTrans" cxnId="{6DD20B1E-DDF9-2A4C-8DC6-D463631B53E4}">
      <dgm:prSet/>
      <dgm:spPr/>
      <dgm:t>
        <a:bodyPr/>
        <a:lstStyle/>
        <a:p>
          <a:endParaRPr lang="en-US"/>
        </a:p>
      </dgm:t>
    </dgm:pt>
    <dgm:pt modelId="{B5C3BD0E-838E-8942-9ED4-056E8C6924B0}" type="pres">
      <dgm:prSet presAssocID="{FC5DC51E-6CC9-7E4E-87B6-D850E3BF5361}" presName="linearFlow" presStyleCnt="0">
        <dgm:presLayoutVars>
          <dgm:dir/>
          <dgm:resizeHandles val="exact"/>
        </dgm:presLayoutVars>
      </dgm:prSet>
      <dgm:spPr/>
    </dgm:pt>
    <dgm:pt modelId="{D2181CAA-C171-9847-8E9E-9BB42E24118E}" type="pres">
      <dgm:prSet presAssocID="{9BCB23BB-2E80-8540-9747-FE4202586192}" presName="composite" presStyleCnt="0"/>
      <dgm:spPr/>
    </dgm:pt>
    <dgm:pt modelId="{22F45D63-7ED8-9446-8728-1B3B9171F849}" type="pres">
      <dgm:prSet presAssocID="{9BCB23BB-2E80-8540-9747-FE4202586192}" presName="imgShp" presStyleLbl="fgImgPlace1" presStyleIdx="0" presStyleCnt="1" custAng="20872119" custFlipHor="1" custScaleX="122847" custScaleY="155156" custLinFactNeighborX="7312" custLinFactNeighborY="29632"/>
      <dgm:spPr>
        <a:noFill/>
        <a:ln>
          <a:noFill/>
        </a:ln>
      </dgm:spPr>
    </dgm:pt>
    <dgm:pt modelId="{3CEE8775-7734-DC41-ADA6-58F653282EAD}" type="pres">
      <dgm:prSet presAssocID="{9BCB23BB-2E80-8540-9747-FE4202586192}" presName="txShp" presStyleLbl="node1" presStyleIdx="0" presStyleCnt="1" custScaleX="150376" custScaleY="191298">
        <dgm:presLayoutVars>
          <dgm:bulletEnabled val="1"/>
        </dgm:presLayoutVars>
      </dgm:prSet>
      <dgm:spPr/>
    </dgm:pt>
  </dgm:ptLst>
  <dgm:cxnLst>
    <dgm:cxn modelId="{AB6E7A2A-771E-D548-89F3-7853A2394A98}" type="presOf" srcId="{9BCB23BB-2E80-8540-9747-FE4202586192}" destId="{3CEE8775-7734-DC41-ADA6-58F653282EAD}" srcOrd="0" destOrd="0" presId="urn:microsoft.com/office/officeart/2005/8/layout/vList3"/>
    <dgm:cxn modelId="{BC81771A-8BA5-8744-81B2-0E43D4B28EA3}" type="presOf" srcId="{5C59CC14-DE17-A04B-A9B0-895D05F9D0A1}" destId="{3CEE8775-7734-DC41-ADA6-58F653282EAD}" srcOrd="0" destOrd="2" presId="urn:microsoft.com/office/officeart/2005/8/layout/vList3"/>
    <dgm:cxn modelId="{9CE57426-0D92-5A42-839C-27D32CF76A0B}" type="presOf" srcId="{0008C963-ABFC-B644-A333-FDAED45B53AC}" destId="{3CEE8775-7734-DC41-ADA6-58F653282EAD}" srcOrd="0" destOrd="1" presId="urn:microsoft.com/office/officeart/2005/8/layout/vList3"/>
    <dgm:cxn modelId="{E70D6149-7648-4648-9433-F2AC63AFB5A4}" type="presOf" srcId="{FC5DC51E-6CC9-7E4E-87B6-D850E3BF5361}" destId="{B5C3BD0E-838E-8942-9ED4-056E8C6924B0}" srcOrd="0" destOrd="0" presId="urn:microsoft.com/office/officeart/2005/8/layout/vList3"/>
    <dgm:cxn modelId="{6DD20B1E-DDF9-2A4C-8DC6-D463631B53E4}" srcId="{9BCB23BB-2E80-8540-9747-FE4202586192}" destId="{2EDB017E-046C-0240-B4BE-6A3A219FB29D}" srcOrd="2" destOrd="0" parTransId="{43DE644B-97DF-6A4C-985C-94E3C2203D86}" sibTransId="{CDCF4475-B137-FC46-9D9A-F8A67FD27698}"/>
    <dgm:cxn modelId="{8D6F3D58-202B-C94B-BE7C-48587C4EAAF0}" type="presOf" srcId="{2EDB017E-046C-0240-B4BE-6A3A219FB29D}" destId="{3CEE8775-7734-DC41-ADA6-58F653282EAD}" srcOrd="0" destOrd="3" presId="urn:microsoft.com/office/officeart/2005/8/layout/vList3"/>
    <dgm:cxn modelId="{181AAACB-C18D-2545-B8BE-9ABA29D06B78}" srcId="{FC5DC51E-6CC9-7E4E-87B6-D850E3BF5361}" destId="{9BCB23BB-2E80-8540-9747-FE4202586192}" srcOrd="0" destOrd="0" parTransId="{E640705A-4266-FB42-97A5-A3E8524C4A6B}" sibTransId="{27C0A93C-BF1D-3440-87D4-3DAF70FFBCD1}"/>
    <dgm:cxn modelId="{C6DFEB28-0260-8740-9163-82B027D1E9E1}" srcId="{9BCB23BB-2E80-8540-9747-FE4202586192}" destId="{0008C963-ABFC-B644-A333-FDAED45B53AC}" srcOrd="0" destOrd="0" parTransId="{85C77B26-9E12-7B4D-BB54-8FBAED2E8B7E}" sibTransId="{FE940A42-DE93-B04E-AE8B-A37700A75AB8}"/>
    <dgm:cxn modelId="{C4AD58FC-BA53-1A4D-A781-75A87518CBC7}" srcId="{9BCB23BB-2E80-8540-9747-FE4202586192}" destId="{5C59CC14-DE17-A04B-A9B0-895D05F9D0A1}" srcOrd="1" destOrd="0" parTransId="{DBDB0CFD-7F42-EB4E-B052-4B87DB59578B}" sibTransId="{0FBA7C63-A77F-5D45-A3A5-F803341F43A0}"/>
    <dgm:cxn modelId="{8585F431-F740-5347-A1D9-2AE1C6708E43}" type="presParOf" srcId="{B5C3BD0E-838E-8942-9ED4-056E8C6924B0}" destId="{D2181CAA-C171-9847-8E9E-9BB42E24118E}" srcOrd="0" destOrd="0" presId="urn:microsoft.com/office/officeart/2005/8/layout/vList3"/>
    <dgm:cxn modelId="{7AC23A6E-F53F-724C-A042-AEE56F7768DE}" type="presParOf" srcId="{D2181CAA-C171-9847-8E9E-9BB42E24118E}" destId="{22F45D63-7ED8-9446-8728-1B3B9171F849}" srcOrd="0" destOrd="0" presId="urn:microsoft.com/office/officeart/2005/8/layout/vList3"/>
    <dgm:cxn modelId="{D8CE3D7D-95FF-184F-823D-A13AE83F921F}" type="presParOf" srcId="{D2181CAA-C171-9847-8E9E-9BB42E24118E}" destId="{3CEE8775-7734-DC41-ADA6-58F653282EAD}" srcOrd="1" destOrd="0" presId="urn:microsoft.com/office/officeart/2005/8/layout/vLis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40E232C-B270-3446-9B00-AD6F1655AFA2}"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C980DD09-26EB-F24E-BBE5-7D554666635C}">
      <dgm:prSet/>
      <dgm:spPr>
        <a:solidFill>
          <a:schemeClr val="tx1">
            <a:lumMod val="50000"/>
            <a:lumOff val="50000"/>
          </a:schemeClr>
        </a:solidFill>
      </dgm:spPr>
      <dgm:t>
        <a:bodyPr/>
        <a:lstStyle/>
        <a:p>
          <a:pPr rtl="0"/>
          <a:r>
            <a:rPr lang="en-US" b="1" i="0" u="sng" baseline="0" dirty="0" smtClean="0">
              <a:latin typeface="+mj-lt"/>
            </a:rPr>
            <a:t>Predictive Ability</a:t>
          </a:r>
          <a:r>
            <a:rPr lang="en-US" b="0" i="0" baseline="0" dirty="0" smtClean="0">
              <a:latin typeface="+mj-lt"/>
            </a:rPr>
            <a:t>: Test error incorporates the combination of both bias and variance. The shortcoming in a linear regression would be a situation where you sacrifice some bias in order lower the variance, to enhance the accuracy.</a:t>
          </a:r>
          <a:endParaRPr lang="en-US" dirty="0">
            <a:latin typeface="+mj-lt"/>
          </a:endParaRPr>
        </a:p>
      </dgm:t>
    </dgm:pt>
    <dgm:pt modelId="{09F150D9-8619-DC48-93F5-74EBC03B877C}" type="parTrans" cxnId="{87CFE7D7-8F37-C449-BB49-8C13DEA47254}">
      <dgm:prSet/>
      <dgm:spPr/>
      <dgm:t>
        <a:bodyPr/>
        <a:lstStyle/>
        <a:p>
          <a:endParaRPr lang="en-US"/>
        </a:p>
      </dgm:t>
    </dgm:pt>
    <dgm:pt modelId="{D42E0F63-9EAD-6D4C-8EB2-8D94993E7AA0}" type="sibTrans" cxnId="{87CFE7D7-8F37-C449-BB49-8C13DEA47254}">
      <dgm:prSet/>
      <dgm:spPr/>
      <dgm:t>
        <a:bodyPr/>
        <a:lstStyle/>
        <a:p>
          <a:endParaRPr lang="en-US"/>
        </a:p>
      </dgm:t>
    </dgm:pt>
    <dgm:pt modelId="{0163E3C4-D255-624C-AACC-2EB29E9683A4}">
      <dgm:prSet/>
      <dgm:spPr>
        <a:solidFill>
          <a:schemeClr val="tx1">
            <a:lumMod val="75000"/>
            <a:lumOff val="25000"/>
          </a:schemeClr>
        </a:solidFill>
      </dgm:spPr>
      <dgm:t>
        <a:bodyPr/>
        <a:lstStyle/>
        <a:p>
          <a:pPr rtl="0"/>
          <a:r>
            <a:rPr lang="en-US" b="1" i="0" u="sng" baseline="0" dirty="0" smtClean="0">
              <a:latin typeface="+mj-lt"/>
            </a:rPr>
            <a:t>Interpretive Ability</a:t>
          </a:r>
          <a:r>
            <a:rPr lang="en-US" b="0" i="0" baseline="0" dirty="0" smtClean="0">
              <a:latin typeface="+mj-lt"/>
            </a:rPr>
            <a:t>: In a situation where the number of </a:t>
          </a:r>
          <a:r>
            <a:rPr lang="en-US" b="0" i="1" baseline="0" dirty="0" smtClean="0">
              <a:latin typeface="+mj-lt"/>
            </a:rPr>
            <a:t>p</a:t>
          </a:r>
          <a:r>
            <a:rPr lang="en-US" b="0" i="0" baseline="0" dirty="0" smtClean="0">
              <a:latin typeface="+mj-lt"/>
            </a:rPr>
            <a:t> is large, it sometimes forces us to select only a few variables that are deemed as relevant. This steers us in the direction of only maximizing these few variables and degrading the rest to supremely small coefficient values. </a:t>
          </a:r>
          <a:endParaRPr lang="en-US" dirty="0">
            <a:latin typeface="+mj-lt"/>
          </a:endParaRPr>
        </a:p>
      </dgm:t>
    </dgm:pt>
    <dgm:pt modelId="{C290B943-C042-E443-8F95-DF808F9D0430}" type="parTrans" cxnId="{584CD624-CE9D-CA48-955E-112AFE9C8584}">
      <dgm:prSet/>
      <dgm:spPr/>
      <dgm:t>
        <a:bodyPr/>
        <a:lstStyle/>
        <a:p>
          <a:endParaRPr lang="en-US"/>
        </a:p>
      </dgm:t>
    </dgm:pt>
    <dgm:pt modelId="{FA45599C-EC67-C848-A155-236BDEF067CA}" type="sibTrans" cxnId="{584CD624-CE9D-CA48-955E-112AFE9C8584}">
      <dgm:prSet/>
      <dgm:spPr/>
      <dgm:t>
        <a:bodyPr/>
        <a:lstStyle/>
        <a:p>
          <a:endParaRPr lang="en-US"/>
        </a:p>
      </dgm:t>
    </dgm:pt>
    <dgm:pt modelId="{AAACE888-304A-1F41-8D47-FDABE23474B2}">
      <dgm:prSet/>
      <dgm:spPr>
        <a:solidFill>
          <a:schemeClr val="tx1"/>
        </a:solidFill>
      </dgm:spPr>
      <dgm:t>
        <a:bodyPr/>
        <a:lstStyle/>
        <a:p>
          <a:pPr rtl="0"/>
          <a:r>
            <a:rPr lang="en-US" b="0" i="0" baseline="0" dirty="0" smtClean="0">
              <a:latin typeface="+mj-lt"/>
            </a:rPr>
            <a:t>These shortcomings can lead to linear regression values that are not completely accurate.</a:t>
          </a:r>
          <a:endParaRPr lang="en-US" dirty="0">
            <a:latin typeface="+mj-lt"/>
          </a:endParaRPr>
        </a:p>
      </dgm:t>
    </dgm:pt>
    <dgm:pt modelId="{D57D4FAD-21F4-4943-A67C-946ACEC518CA}" type="parTrans" cxnId="{C32599AC-DBFE-D340-A105-9AE9453135E0}">
      <dgm:prSet/>
      <dgm:spPr/>
      <dgm:t>
        <a:bodyPr/>
        <a:lstStyle/>
        <a:p>
          <a:endParaRPr lang="en-US"/>
        </a:p>
      </dgm:t>
    </dgm:pt>
    <dgm:pt modelId="{A16999AD-593D-D243-8D4E-692CCF34E562}" type="sibTrans" cxnId="{C32599AC-DBFE-D340-A105-9AE9453135E0}">
      <dgm:prSet/>
      <dgm:spPr/>
      <dgm:t>
        <a:bodyPr/>
        <a:lstStyle/>
        <a:p>
          <a:endParaRPr lang="en-US"/>
        </a:p>
      </dgm:t>
    </dgm:pt>
    <dgm:pt modelId="{FF379E24-F613-E64B-8535-2D5B43BE1C14}">
      <dgm:prSet/>
      <dgm:spPr/>
      <dgm:t>
        <a:bodyPr/>
        <a:lstStyle/>
        <a:p>
          <a:pPr rtl="0"/>
          <a:r>
            <a:rPr lang="en-US" b="0" i="0" baseline="0" smtClean="0"/>
            <a:t>*****Cite Source within slide****  </a:t>
          </a:r>
          <a:endParaRPr lang="en-US"/>
        </a:p>
      </dgm:t>
    </dgm:pt>
    <dgm:pt modelId="{2E164CF6-C9E6-6E47-83D8-F578C88F7F6A}" type="parTrans" cxnId="{D82F1E71-476D-914A-95B4-726EEDCD3630}">
      <dgm:prSet/>
      <dgm:spPr/>
      <dgm:t>
        <a:bodyPr/>
        <a:lstStyle/>
        <a:p>
          <a:endParaRPr lang="en-US"/>
        </a:p>
      </dgm:t>
    </dgm:pt>
    <dgm:pt modelId="{6522F066-BB42-4D41-AFF2-95A8AC2573D7}" type="sibTrans" cxnId="{D82F1E71-476D-914A-95B4-726EEDCD3630}">
      <dgm:prSet/>
      <dgm:spPr/>
      <dgm:t>
        <a:bodyPr/>
        <a:lstStyle/>
        <a:p>
          <a:endParaRPr lang="en-US"/>
        </a:p>
      </dgm:t>
    </dgm:pt>
    <dgm:pt modelId="{8C6D2BED-7954-C840-A911-9427FD03A122}" type="pres">
      <dgm:prSet presAssocID="{540E232C-B270-3446-9B00-AD6F1655AFA2}" presName="linear" presStyleCnt="0">
        <dgm:presLayoutVars>
          <dgm:animLvl val="lvl"/>
          <dgm:resizeHandles val="exact"/>
        </dgm:presLayoutVars>
      </dgm:prSet>
      <dgm:spPr/>
    </dgm:pt>
    <dgm:pt modelId="{E8B9CE62-360B-B24E-ABBE-8A043523D9AF}" type="pres">
      <dgm:prSet presAssocID="{C980DD09-26EB-F24E-BBE5-7D554666635C}" presName="parentText" presStyleLbl="node1" presStyleIdx="0" presStyleCnt="4">
        <dgm:presLayoutVars>
          <dgm:chMax val="0"/>
          <dgm:bulletEnabled val="1"/>
        </dgm:presLayoutVars>
      </dgm:prSet>
      <dgm:spPr/>
    </dgm:pt>
    <dgm:pt modelId="{7165244F-1DEC-964E-8DDE-1933DF80965E}" type="pres">
      <dgm:prSet presAssocID="{D42E0F63-9EAD-6D4C-8EB2-8D94993E7AA0}" presName="spacer" presStyleCnt="0"/>
      <dgm:spPr/>
    </dgm:pt>
    <dgm:pt modelId="{204D5CA1-4E8B-4649-A01D-C2DD2B519E90}" type="pres">
      <dgm:prSet presAssocID="{0163E3C4-D255-624C-AACC-2EB29E9683A4}" presName="parentText" presStyleLbl="node1" presStyleIdx="1" presStyleCnt="4">
        <dgm:presLayoutVars>
          <dgm:chMax val="0"/>
          <dgm:bulletEnabled val="1"/>
        </dgm:presLayoutVars>
      </dgm:prSet>
      <dgm:spPr/>
    </dgm:pt>
    <dgm:pt modelId="{EC563680-5F5B-9645-A910-0E613BD1F6FA}" type="pres">
      <dgm:prSet presAssocID="{FA45599C-EC67-C848-A155-236BDEF067CA}" presName="spacer" presStyleCnt="0"/>
      <dgm:spPr/>
    </dgm:pt>
    <dgm:pt modelId="{C92CC728-C4D8-9D47-A97C-70A1B54B8AA1}" type="pres">
      <dgm:prSet presAssocID="{AAACE888-304A-1F41-8D47-FDABE23474B2}" presName="parentText" presStyleLbl="node1" presStyleIdx="2" presStyleCnt="4">
        <dgm:presLayoutVars>
          <dgm:chMax val="0"/>
          <dgm:bulletEnabled val="1"/>
        </dgm:presLayoutVars>
      </dgm:prSet>
      <dgm:spPr/>
    </dgm:pt>
    <dgm:pt modelId="{264AE542-B835-5F44-8688-6AE930BD26F6}" type="pres">
      <dgm:prSet presAssocID="{A16999AD-593D-D243-8D4E-692CCF34E562}" presName="spacer" presStyleCnt="0"/>
      <dgm:spPr/>
    </dgm:pt>
    <dgm:pt modelId="{BFB2E6A1-10B3-4147-8111-5441EBB8AA85}" type="pres">
      <dgm:prSet presAssocID="{FF379E24-F613-E64B-8535-2D5B43BE1C14}" presName="parentText" presStyleLbl="node1" presStyleIdx="3" presStyleCnt="4">
        <dgm:presLayoutVars>
          <dgm:chMax val="0"/>
          <dgm:bulletEnabled val="1"/>
        </dgm:presLayoutVars>
      </dgm:prSet>
      <dgm:spPr/>
    </dgm:pt>
  </dgm:ptLst>
  <dgm:cxnLst>
    <dgm:cxn modelId="{02E4EC88-45C3-D94C-B53C-319EE97A21A7}" type="presOf" srcId="{540E232C-B270-3446-9B00-AD6F1655AFA2}" destId="{8C6D2BED-7954-C840-A911-9427FD03A122}" srcOrd="0" destOrd="0" presId="urn:microsoft.com/office/officeart/2005/8/layout/vList2"/>
    <dgm:cxn modelId="{C32599AC-DBFE-D340-A105-9AE9453135E0}" srcId="{540E232C-B270-3446-9B00-AD6F1655AFA2}" destId="{AAACE888-304A-1F41-8D47-FDABE23474B2}" srcOrd="2" destOrd="0" parTransId="{D57D4FAD-21F4-4943-A67C-946ACEC518CA}" sibTransId="{A16999AD-593D-D243-8D4E-692CCF34E562}"/>
    <dgm:cxn modelId="{D3E29ECC-8C0A-BE49-A959-3ABF82B31D85}" type="presOf" srcId="{0163E3C4-D255-624C-AACC-2EB29E9683A4}" destId="{204D5CA1-4E8B-4649-A01D-C2DD2B519E90}" srcOrd="0" destOrd="0" presId="urn:microsoft.com/office/officeart/2005/8/layout/vList2"/>
    <dgm:cxn modelId="{87CFE7D7-8F37-C449-BB49-8C13DEA47254}" srcId="{540E232C-B270-3446-9B00-AD6F1655AFA2}" destId="{C980DD09-26EB-F24E-BBE5-7D554666635C}" srcOrd="0" destOrd="0" parTransId="{09F150D9-8619-DC48-93F5-74EBC03B877C}" sibTransId="{D42E0F63-9EAD-6D4C-8EB2-8D94993E7AA0}"/>
    <dgm:cxn modelId="{D82F1E71-476D-914A-95B4-726EEDCD3630}" srcId="{540E232C-B270-3446-9B00-AD6F1655AFA2}" destId="{FF379E24-F613-E64B-8535-2D5B43BE1C14}" srcOrd="3" destOrd="0" parTransId="{2E164CF6-C9E6-6E47-83D8-F578C88F7F6A}" sibTransId="{6522F066-BB42-4D41-AFF2-95A8AC2573D7}"/>
    <dgm:cxn modelId="{584CD624-CE9D-CA48-955E-112AFE9C8584}" srcId="{540E232C-B270-3446-9B00-AD6F1655AFA2}" destId="{0163E3C4-D255-624C-AACC-2EB29E9683A4}" srcOrd="1" destOrd="0" parTransId="{C290B943-C042-E443-8F95-DF808F9D0430}" sibTransId="{FA45599C-EC67-C848-A155-236BDEF067CA}"/>
    <dgm:cxn modelId="{3CE4ADF3-DEC5-D542-84B4-7DDBAAB4E1A9}" type="presOf" srcId="{FF379E24-F613-E64B-8535-2D5B43BE1C14}" destId="{BFB2E6A1-10B3-4147-8111-5441EBB8AA85}" srcOrd="0" destOrd="0" presId="urn:microsoft.com/office/officeart/2005/8/layout/vList2"/>
    <dgm:cxn modelId="{FE9C2586-9A16-8D4A-BD6C-894B1757A937}" type="presOf" srcId="{AAACE888-304A-1F41-8D47-FDABE23474B2}" destId="{C92CC728-C4D8-9D47-A97C-70A1B54B8AA1}" srcOrd="0" destOrd="0" presId="urn:microsoft.com/office/officeart/2005/8/layout/vList2"/>
    <dgm:cxn modelId="{31BF71EB-1B6E-B547-804B-EA06B85FD5FF}" type="presOf" srcId="{C980DD09-26EB-F24E-BBE5-7D554666635C}" destId="{E8B9CE62-360B-B24E-ABBE-8A043523D9AF}" srcOrd="0" destOrd="0" presId="urn:microsoft.com/office/officeart/2005/8/layout/vList2"/>
    <dgm:cxn modelId="{EAEC778A-8339-5647-901C-C270E39C6B28}" type="presParOf" srcId="{8C6D2BED-7954-C840-A911-9427FD03A122}" destId="{E8B9CE62-360B-B24E-ABBE-8A043523D9AF}" srcOrd="0" destOrd="0" presId="urn:microsoft.com/office/officeart/2005/8/layout/vList2"/>
    <dgm:cxn modelId="{BAAB3E6F-5A31-BB4D-A7F0-8AFD69A90F23}" type="presParOf" srcId="{8C6D2BED-7954-C840-A911-9427FD03A122}" destId="{7165244F-1DEC-964E-8DDE-1933DF80965E}" srcOrd="1" destOrd="0" presId="urn:microsoft.com/office/officeart/2005/8/layout/vList2"/>
    <dgm:cxn modelId="{EDCED704-3953-CD46-A8F7-60B3F103B66F}" type="presParOf" srcId="{8C6D2BED-7954-C840-A911-9427FD03A122}" destId="{204D5CA1-4E8B-4649-A01D-C2DD2B519E90}" srcOrd="2" destOrd="0" presId="urn:microsoft.com/office/officeart/2005/8/layout/vList2"/>
    <dgm:cxn modelId="{8CB06414-F0E5-9B49-9F5E-2BBD6F1FADD4}" type="presParOf" srcId="{8C6D2BED-7954-C840-A911-9427FD03A122}" destId="{EC563680-5F5B-9645-A910-0E613BD1F6FA}" srcOrd="3" destOrd="0" presId="urn:microsoft.com/office/officeart/2005/8/layout/vList2"/>
    <dgm:cxn modelId="{5CA31C18-EADF-0F4E-9827-A9319D8D5FB7}" type="presParOf" srcId="{8C6D2BED-7954-C840-A911-9427FD03A122}" destId="{C92CC728-C4D8-9D47-A97C-70A1B54B8AA1}" srcOrd="4" destOrd="0" presId="urn:microsoft.com/office/officeart/2005/8/layout/vList2"/>
    <dgm:cxn modelId="{D4535BAE-C38F-5643-BA83-4C1B78F28122}" type="presParOf" srcId="{8C6D2BED-7954-C840-A911-9427FD03A122}" destId="{264AE542-B835-5F44-8688-6AE930BD26F6}" srcOrd="5" destOrd="0" presId="urn:microsoft.com/office/officeart/2005/8/layout/vList2"/>
    <dgm:cxn modelId="{F5FC6123-327D-2846-8A7E-6A698B1D25DE}" type="presParOf" srcId="{8C6D2BED-7954-C840-A911-9427FD03A122}" destId="{BFB2E6A1-10B3-4147-8111-5441EBB8AA85}"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77747B-70A8-6E45-92DE-3AE7D802DDA1}">
      <dsp:nvSpPr>
        <dsp:cNvPr id="0" name=""/>
        <dsp:cNvSpPr/>
      </dsp:nvSpPr>
      <dsp:spPr>
        <a:xfrm>
          <a:off x="2279" y="63759"/>
          <a:ext cx="2222150" cy="509438"/>
        </a:xfrm>
        <a:prstGeom prst="rect">
          <a:avLst/>
        </a:prstGeom>
        <a:solidFill>
          <a:schemeClr val="tx1">
            <a:lumMod val="50000"/>
            <a:lumOff val="50000"/>
          </a:schemeClr>
        </a:soli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99568" tIns="56896" rIns="99568" bIns="56896"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Dimension reduction method</a:t>
          </a:r>
          <a:endParaRPr lang="en-US" sz="1400" kern="1200" dirty="0">
            <a:latin typeface="+mj-lt"/>
          </a:endParaRPr>
        </a:p>
      </dsp:txBody>
      <dsp:txXfrm>
        <a:off x="2279" y="63759"/>
        <a:ext cx="2222150" cy="509438"/>
      </dsp:txXfrm>
    </dsp:sp>
    <dsp:sp modelId="{EDEEB380-B08E-5944-A06B-63024F5FE389}">
      <dsp:nvSpPr>
        <dsp:cNvPr id="0" name=""/>
        <dsp:cNvSpPr/>
      </dsp:nvSpPr>
      <dsp:spPr>
        <a:xfrm>
          <a:off x="2279" y="573197"/>
          <a:ext cx="2222150" cy="2166491"/>
        </a:xfrm>
        <a:prstGeom prst="rect">
          <a:avLst/>
        </a:prstGeom>
        <a:solidFill>
          <a:schemeClr val="tx1">
            <a:alpha val="90000"/>
          </a:schemeClr>
        </a:solidFill>
        <a:ln w="6350" cap="flat" cmpd="sng" algn="in">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Identifies a new set of features which are a linear combination of the original</a:t>
          </a:r>
          <a:endParaRPr lang="en-US" sz="1400" kern="1200" dirty="0">
            <a:solidFill>
              <a:schemeClr val="bg1"/>
            </a:solidFill>
            <a:latin typeface="+mj-lt"/>
          </a:endParaRPr>
        </a:p>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Fits a linear model via least squares using these M new features</a:t>
          </a:r>
          <a:endParaRPr lang="en-US" sz="1400" kern="1200" dirty="0">
            <a:solidFill>
              <a:schemeClr val="bg1"/>
            </a:solidFill>
            <a:latin typeface="+mj-lt"/>
          </a:endParaRPr>
        </a:p>
      </dsp:txBody>
      <dsp:txXfrm>
        <a:off x="2279" y="573197"/>
        <a:ext cx="2222150" cy="2166491"/>
      </dsp:txXfrm>
    </dsp:sp>
    <dsp:sp modelId="{C4307F3F-F3BB-234C-88DD-B1CD1F82743C}">
      <dsp:nvSpPr>
        <dsp:cNvPr id="0" name=""/>
        <dsp:cNvSpPr/>
      </dsp:nvSpPr>
      <dsp:spPr>
        <a:xfrm>
          <a:off x="2535530" y="63759"/>
          <a:ext cx="2222150" cy="509438"/>
        </a:xfrm>
        <a:prstGeom prst="rect">
          <a:avLst/>
        </a:prstGeom>
        <a:solidFill>
          <a:schemeClr val="tx1">
            <a:lumMod val="50000"/>
            <a:lumOff val="50000"/>
          </a:schemeClr>
        </a:soli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99568" tIns="56896" rIns="99568" bIns="56896" numCol="1" spcCol="1270" anchor="ctr" anchorCtr="0">
          <a:noAutofit/>
        </a:bodyPr>
        <a:lstStyle/>
        <a:p>
          <a:pPr lvl="0" algn="ctr" defTabSz="622300" rtl="0">
            <a:lnSpc>
              <a:spcPct val="90000"/>
            </a:lnSpc>
            <a:spcBef>
              <a:spcPct val="0"/>
            </a:spcBef>
            <a:spcAft>
              <a:spcPct val="35000"/>
            </a:spcAft>
          </a:pPr>
          <a:r>
            <a:rPr lang="en-US" sz="1400" i="1" kern="1200" baseline="0" dirty="0" smtClean="0">
              <a:latin typeface="+mj-lt"/>
            </a:rPr>
            <a:t>Supervised</a:t>
          </a:r>
          <a:r>
            <a:rPr lang="en-US" sz="1400" kern="1200" baseline="0" dirty="0" smtClean="0">
              <a:latin typeface="+mj-lt"/>
            </a:rPr>
            <a:t> alternative to PCR</a:t>
          </a:r>
          <a:endParaRPr lang="en-US" sz="1400" kern="1200" dirty="0">
            <a:latin typeface="+mj-lt"/>
          </a:endParaRPr>
        </a:p>
      </dsp:txBody>
      <dsp:txXfrm>
        <a:off x="2535530" y="63759"/>
        <a:ext cx="2222150" cy="509438"/>
      </dsp:txXfrm>
    </dsp:sp>
    <dsp:sp modelId="{3C59E629-43FD-6941-BE98-BB2B0C7FE263}">
      <dsp:nvSpPr>
        <dsp:cNvPr id="0" name=""/>
        <dsp:cNvSpPr/>
      </dsp:nvSpPr>
      <dsp:spPr>
        <a:xfrm>
          <a:off x="2535530" y="573197"/>
          <a:ext cx="2222150" cy="2166491"/>
        </a:xfrm>
        <a:prstGeom prst="rect">
          <a:avLst/>
        </a:prstGeom>
        <a:solidFill>
          <a:schemeClr val="tx1">
            <a:alpha val="90000"/>
          </a:schemeClr>
        </a:solidFill>
        <a:ln w="6350" cap="flat" cmpd="sng" algn="in">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What is supervised learning?</a:t>
          </a:r>
          <a:endParaRPr lang="en-US" sz="1400" kern="1200" dirty="0">
            <a:solidFill>
              <a:schemeClr val="bg1"/>
            </a:solidFill>
            <a:latin typeface="+mj-lt"/>
          </a:endParaRPr>
        </a:p>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Makes use of the response Y in order to identify new features that not only approximate the old features, but also that are related to the response</a:t>
          </a:r>
          <a:endParaRPr lang="en-US" sz="1400" kern="1200" dirty="0">
            <a:solidFill>
              <a:schemeClr val="bg1"/>
            </a:solidFill>
            <a:latin typeface="+mj-lt"/>
          </a:endParaRPr>
        </a:p>
      </dsp:txBody>
      <dsp:txXfrm>
        <a:off x="2535530" y="573197"/>
        <a:ext cx="2222150" cy="2166491"/>
      </dsp:txXfrm>
    </dsp:sp>
    <dsp:sp modelId="{9E90BA72-A082-3242-933B-3CB758D6FD01}">
      <dsp:nvSpPr>
        <dsp:cNvPr id="0" name=""/>
        <dsp:cNvSpPr/>
      </dsp:nvSpPr>
      <dsp:spPr>
        <a:xfrm>
          <a:off x="5068781" y="63759"/>
          <a:ext cx="2222150" cy="509438"/>
        </a:xfrm>
        <a:prstGeom prst="rect">
          <a:avLst/>
        </a:prstGeom>
        <a:solidFill>
          <a:schemeClr val="tx1">
            <a:lumMod val="50000"/>
            <a:lumOff val="50000"/>
          </a:schemeClr>
        </a:soli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99568" tIns="56896" rIns="99568" bIns="56896"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Directions</a:t>
          </a:r>
          <a:endParaRPr lang="en-US" sz="1400" kern="1200" dirty="0">
            <a:latin typeface="+mj-lt"/>
          </a:endParaRPr>
        </a:p>
      </dsp:txBody>
      <dsp:txXfrm>
        <a:off x="5068781" y="63759"/>
        <a:ext cx="2222150" cy="509438"/>
      </dsp:txXfrm>
    </dsp:sp>
    <dsp:sp modelId="{40527004-259B-5948-988A-2811044B32AA}">
      <dsp:nvSpPr>
        <dsp:cNvPr id="0" name=""/>
        <dsp:cNvSpPr/>
      </dsp:nvSpPr>
      <dsp:spPr>
        <a:xfrm>
          <a:off x="5068781" y="573197"/>
          <a:ext cx="2222150" cy="2166491"/>
        </a:xfrm>
        <a:prstGeom prst="rect">
          <a:avLst/>
        </a:prstGeom>
        <a:solidFill>
          <a:schemeClr val="tx1">
            <a:alpha val="90000"/>
          </a:schemeClr>
        </a:solidFill>
        <a:ln w="6350" cap="flat" cmpd="sng" algn="in">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Number of least squares directions is a tuning parameter typically chosen by cross-validation </a:t>
          </a:r>
          <a:endParaRPr lang="en-US" sz="1400" kern="1200" dirty="0">
            <a:solidFill>
              <a:schemeClr val="bg1"/>
            </a:solidFill>
            <a:latin typeface="+mj-lt"/>
          </a:endParaRPr>
        </a:p>
        <a:p>
          <a:pPr marL="114300" lvl="1" indent="-114300" algn="l" defTabSz="622300" rtl="0">
            <a:lnSpc>
              <a:spcPct val="90000"/>
            </a:lnSpc>
            <a:spcBef>
              <a:spcPct val="0"/>
            </a:spcBef>
            <a:spcAft>
              <a:spcPct val="15000"/>
            </a:spcAft>
            <a:buChar char="••"/>
          </a:pPr>
          <a:r>
            <a:rPr lang="en-US" sz="1400" kern="1200" baseline="0" dirty="0" smtClean="0">
              <a:solidFill>
                <a:schemeClr val="bg1"/>
              </a:solidFill>
              <a:latin typeface="+mj-lt"/>
            </a:rPr>
            <a:t>Generally standardize predictors and response before performing PLS</a:t>
          </a:r>
          <a:endParaRPr lang="en-US" sz="1400" kern="1200" dirty="0">
            <a:solidFill>
              <a:schemeClr val="bg1"/>
            </a:solidFill>
            <a:latin typeface="+mj-lt"/>
          </a:endParaRPr>
        </a:p>
      </dsp:txBody>
      <dsp:txXfrm>
        <a:off x="5068781" y="573197"/>
        <a:ext cx="2222150" cy="216649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85A4CE-B337-7A47-BF91-A607156AC111}">
      <dsp:nvSpPr>
        <dsp:cNvPr id="0" name=""/>
        <dsp:cNvSpPr/>
      </dsp:nvSpPr>
      <dsp:spPr>
        <a:xfrm>
          <a:off x="3323067" y="0"/>
          <a:ext cx="2231129" cy="2231469"/>
        </a:xfrm>
        <a:prstGeom prst="circularArrow">
          <a:avLst>
            <a:gd name="adj1" fmla="val 10980"/>
            <a:gd name="adj2" fmla="val 1142322"/>
            <a:gd name="adj3" fmla="val 4500000"/>
            <a:gd name="adj4" fmla="val 10800000"/>
            <a:gd name="adj5" fmla="val 12500"/>
          </a:avLst>
        </a:prstGeom>
        <a:solidFill>
          <a:schemeClr val="tx1">
            <a:lumMod val="50000"/>
            <a:lumOff val="50000"/>
          </a:schemeClr>
        </a:solidFill>
        <a:ln>
          <a:noFill/>
        </a:ln>
        <a:effectLst/>
      </dsp:spPr>
      <dsp:style>
        <a:lnRef idx="0">
          <a:scrgbClr r="0" g="0" b="0"/>
        </a:lnRef>
        <a:fillRef idx="3">
          <a:scrgbClr r="0" g="0" b="0"/>
        </a:fillRef>
        <a:effectRef idx="2">
          <a:scrgbClr r="0" g="0" b="0"/>
        </a:effectRef>
        <a:fontRef idx="minor">
          <a:schemeClr val="lt1"/>
        </a:fontRef>
      </dsp:style>
    </dsp:sp>
    <dsp:sp modelId="{443B693D-C8D5-214D-8776-9024E860F916}">
      <dsp:nvSpPr>
        <dsp:cNvPr id="0" name=""/>
        <dsp:cNvSpPr/>
      </dsp:nvSpPr>
      <dsp:spPr>
        <a:xfrm>
          <a:off x="5554616" y="810010"/>
          <a:ext cx="1338677" cy="8927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57150" lvl="1" indent="-57150" algn="l" defTabSz="444500" rtl="0">
            <a:lnSpc>
              <a:spcPct val="90000"/>
            </a:lnSpc>
            <a:spcBef>
              <a:spcPct val="0"/>
            </a:spcBef>
            <a:spcAft>
              <a:spcPct val="15000"/>
            </a:spcAft>
            <a:buChar char="••"/>
          </a:pPr>
          <a:r>
            <a:rPr lang="en-US" sz="1000" kern="1200" baseline="0" dirty="0" smtClean="0">
              <a:latin typeface="+mj-lt"/>
            </a:rPr>
            <a:t>Any variable can be written as a linear combination of all the other variables </a:t>
          </a:r>
          <a:endParaRPr lang="en-US" sz="1000" kern="1200" dirty="0">
            <a:latin typeface="+mj-lt"/>
          </a:endParaRPr>
        </a:p>
        <a:p>
          <a:pPr marL="57150" lvl="1" indent="-57150" algn="l" defTabSz="444500" rtl="0">
            <a:lnSpc>
              <a:spcPct val="90000"/>
            </a:lnSpc>
            <a:spcBef>
              <a:spcPct val="0"/>
            </a:spcBef>
            <a:spcAft>
              <a:spcPct val="15000"/>
            </a:spcAft>
            <a:buChar char="••"/>
          </a:pPr>
          <a:r>
            <a:rPr lang="en-US" sz="1000" kern="1200" baseline="0" dirty="0" smtClean="0">
              <a:latin typeface="+mj-lt"/>
            </a:rPr>
            <a:t>We can never know which variables truly are predictive of the outcome </a:t>
          </a:r>
          <a:endParaRPr lang="en-US" sz="1000" kern="1200" dirty="0">
            <a:latin typeface="+mj-lt"/>
          </a:endParaRPr>
        </a:p>
      </dsp:txBody>
      <dsp:txXfrm>
        <a:off x="5554616" y="810010"/>
        <a:ext cx="1338677" cy="892773"/>
      </dsp:txXfrm>
    </dsp:sp>
    <dsp:sp modelId="{68F464EA-1864-8040-96EF-65940AA95D22}">
      <dsp:nvSpPr>
        <dsp:cNvPr id="0" name=""/>
        <dsp:cNvSpPr/>
      </dsp:nvSpPr>
      <dsp:spPr>
        <a:xfrm>
          <a:off x="3816220" y="805628"/>
          <a:ext cx="1239795" cy="6197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 tIns="7620" rIns="7620" bIns="7620" numCol="1" spcCol="1270" anchor="ctr" anchorCtr="0">
          <a:noAutofit/>
        </a:bodyPr>
        <a:lstStyle/>
        <a:p>
          <a:pPr lvl="0" algn="ctr" defTabSz="533400" rtl="0">
            <a:lnSpc>
              <a:spcPct val="90000"/>
            </a:lnSpc>
            <a:spcBef>
              <a:spcPct val="0"/>
            </a:spcBef>
            <a:spcAft>
              <a:spcPct val="35000"/>
            </a:spcAft>
          </a:pPr>
          <a:r>
            <a:rPr lang="en-US" sz="1200" kern="1200" baseline="0" dirty="0" smtClean="0">
              <a:latin typeface="+mj-lt"/>
            </a:rPr>
            <a:t>Beware of the multicollinearity problem</a:t>
          </a:r>
          <a:endParaRPr lang="en-US" sz="1200" kern="1200" dirty="0">
            <a:latin typeface="+mj-lt"/>
          </a:endParaRPr>
        </a:p>
      </dsp:txBody>
      <dsp:txXfrm>
        <a:off x="3816220" y="805628"/>
        <a:ext cx="1239795" cy="619749"/>
      </dsp:txXfrm>
    </dsp:sp>
    <dsp:sp modelId="{48AB1889-AF00-A640-9329-709C8B722475}">
      <dsp:nvSpPr>
        <dsp:cNvPr id="0" name=""/>
        <dsp:cNvSpPr/>
      </dsp:nvSpPr>
      <dsp:spPr>
        <a:xfrm>
          <a:off x="2703379" y="1282144"/>
          <a:ext cx="2231129" cy="2231469"/>
        </a:xfrm>
        <a:prstGeom prst="leftCircularArrow">
          <a:avLst>
            <a:gd name="adj1" fmla="val 10980"/>
            <a:gd name="adj2" fmla="val 1142322"/>
            <a:gd name="adj3" fmla="val 6300000"/>
            <a:gd name="adj4" fmla="val 18900000"/>
            <a:gd name="adj5" fmla="val 12500"/>
          </a:avLst>
        </a:prstGeom>
        <a:solidFill>
          <a:schemeClr val="tx1">
            <a:lumMod val="75000"/>
            <a:lumOff val="25000"/>
          </a:schemeClr>
        </a:solidFill>
        <a:ln>
          <a:noFill/>
        </a:ln>
        <a:effectLst/>
      </dsp:spPr>
      <dsp:style>
        <a:lnRef idx="0">
          <a:scrgbClr r="0" g="0" b="0"/>
        </a:lnRef>
        <a:fillRef idx="3">
          <a:scrgbClr r="0" g="0" b="0"/>
        </a:fillRef>
        <a:effectRef idx="2">
          <a:scrgbClr r="0" g="0" b="0"/>
        </a:effectRef>
        <a:fontRef idx="minor">
          <a:schemeClr val="lt1"/>
        </a:fontRef>
      </dsp:style>
    </dsp:sp>
    <dsp:sp modelId="{A596D111-2B5A-5B48-902B-4F9B67DE3A52}">
      <dsp:nvSpPr>
        <dsp:cNvPr id="0" name=""/>
        <dsp:cNvSpPr/>
      </dsp:nvSpPr>
      <dsp:spPr>
        <a:xfrm>
          <a:off x="1475994" y="1954737"/>
          <a:ext cx="1338677" cy="8927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marL="57150" lvl="1" indent="-57150" algn="l" defTabSz="444500" rtl="0">
            <a:lnSpc>
              <a:spcPct val="90000"/>
            </a:lnSpc>
            <a:spcBef>
              <a:spcPct val="0"/>
            </a:spcBef>
            <a:spcAft>
              <a:spcPct val="15000"/>
            </a:spcAft>
            <a:buChar char="••"/>
          </a:pPr>
          <a:r>
            <a:rPr lang="en-US" sz="1000" kern="1200" baseline="0" dirty="0" smtClean="0">
              <a:latin typeface="+mj-lt"/>
            </a:rPr>
            <a:t>Identified one of many possible models (worked best for </a:t>
          </a:r>
          <a:r>
            <a:rPr lang="en-US" sz="1000" b="1" kern="1200" baseline="0" dirty="0" smtClean="0">
              <a:latin typeface="+mj-lt"/>
            </a:rPr>
            <a:t>that </a:t>
          </a:r>
          <a:r>
            <a:rPr lang="en-US" sz="1000" kern="1200" baseline="0" dirty="0" smtClean="0">
              <a:latin typeface="+mj-lt"/>
            </a:rPr>
            <a:t>data set)</a:t>
          </a:r>
          <a:endParaRPr lang="en-US" sz="1000" kern="1200" dirty="0">
            <a:latin typeface="+mj-lt"/>
          </a:endParaRPr>
        </a:p>
        <a:p>
          <a:pPr marL="57150" lvl="1" indent="-57150" algn="l" defTabSz="444500" rtl="0">
            <a:lnSpc>
              <a:spcPct val="90000"/>
            </a:lnSpc>
            <a:spcBef>
              <a:spcPct val="0"/>
            </a:spcBef>
            <a:spcAft>
              <a:spcPct val="15000"/>
            </a:spcAft>
            <a:buChar char="••"/>
          </a:pPr>
          <a:r>
            <a:rPr lang="en-US" sz="1000" kern="1200" baseline="0" dirty="0" smtClean="0">
              <a:latin typeface="+mj-lt"/>
            </a:rPr>
            <a:t>Must be further validated on independent data sets </a:t>
          </a:r>
          <a:endParaRPr lang="en-US" sz="1000" kern="1200" dirty="0">
            <a:latin typeface="+mj-lt"/>
          </a:endParaRPr>
        </a:p>
      </dsp:txBody>
      <dsp:txXfrm>
        <a:off x="1475994" y="1954737"/>
        <a:ext cx="1338677" cy="892773"/>
      </dsp:txXfrm>
    </dsp:sp>
    <dsp:sp modelId="{7FE0476D-52E4-A04A-853F-DB60E5DBB286}">
      <dsp:nvSpPr>
        <dsp:cNvPr id="0" name=""/>
        <dsp:cNvSpPr/>
      </dsp:nvSpPr>
      <dsp:spPr>
        <a:xfrm>
          <a:off x="3144743" y="2058971"/>
          <a:ext cx="1239795" cy="6197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Blood pressure example </a:t>
          </a:r>
          <a:endParaRPr lang="en-US" sz="1400" kern="1200" dirty="0">
            <a:latin typeface="+mj-lt"/>
          </a:endParaRPr>
        </a:p>
      </dsp:txBody>
      <dsp:txXfrm>
        <a:off x="3144743" y="2058971"/>
        <a:ext cx="1239795" cy="619749"/>
      </dsp:txXfrm>
    </dsp:sp>
    <dsp:sp modelId="{CF20A35D-BEB4-3840-A898-C1FF814F1DF7}">
      <dsp:nvSpPr>
        <dsp:cNvPr id="0" name=""/>
        <dsp:cNvSpPr/>
      </dsp:nvSpPr>
      <dsp:spPr>
        <a:xfrm>
          <a:off x="3481865" y="2717720"/>
          <a:ext cx="1916886" cy="1917654"/>
        </a:xfrm>
        <a:prstGeom prst="blockArc">
          <a:avLst>
            <a:gd name="adj1" fmla="val 13500000"/>
            <a:gd name="adj2" fmla="val 10800000"/>
            <a:gd name="adj3" fmla="val 12740"/>
          </a:avLst>
        </a:prstGeom>
        <a:solidFill>
          <a:schemeClr val="tx1">
            <a:lumMod val="95000"/>
            <a:lumOff val="5000"/>
          </a:schemeClr>
        </a:solidFill>
        <a:ln>
          <a:noFill/>
        </a:ln>
        <a:effectLst/>
      </dsp:spPr>
      <dsp:style>
        <a:lnRef idx="0">
          <a:scrgbClr r="0" g="0" b="0"/>
        </a:lnRef>
        <a:fillRef idx="3">
          <a:scrgbClr r="0" g="0" b="0"/>
        </a:fillRef>
        <a:effectRef idx="2">
          <a:scrgbClr r="0" g="0" b="0"/>
        </a:effectRef>
        <a:fontRef idx="minor">
          <a:schemeClr val="lt1"/>
        </a:fontRef>
      </dsp:style>
    </dsp:sp>
    <dsp:sp modelId="{357C81B7-2463-CE44-AFF9-5B663F2B2E31}">
      <dsp:nvSpPr>
        <dsp:cNvPr id="0" name=""/>
        <dsp:cNvSpPr/>
      </dsp:nvSpPr>
      <dsp:spPr>
        <a:xfrm>
          <a:off x="3819141" y="3350386"/>
          <a:ext cx="1239795" cy="6197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350" tIns="6350" rIns="6350" bIns="6350" numCol="1" spcCol="1270" anchor="ctr" anchorCtr="0">
          <a:noAutofit/>
        </a:bodyPr>
        <a:lstStyle/>
        <a:p>
          <a:pPr lvl="0" algn="ctr" defTabSz="444500" rtl="0">
            <a:lnSpc>
              <a:spcPct val="90000"/>
            </a:lnSpc>
            <a:spcBef>
              <a:spcPct val="0"/>
            </a:spcBef>
            <a:spcAft>
              <a:spcPct val="35000"/>
            </a:spcAft>
          </a:pPr>
          <a:r>
            <a:rPr lang="en-US" sz="1000" kern="1200" baseline="0" dirty="0" smtClean="0">
              <a:latin typeface="+mj-lt"/>
            </a:rPr>
            <a:t>Never use sum of squared errors, p-values, R-squared, or other traditional measures of model fit in the high-dimensional setting </a:t>
          </a:r>
          <a:endParaRPr lang="en-US" sz="1000" kern="1200" dirty="0">
            <a:latin typeface="+mj-lt"/>
          </a:endParaRPr>
        </a:p>
      </dsp:txBody>
      <dsp:txXfrm>
        <a:off x="3819141" y="3350386"/>
        <a:ext cx="1239795" cy="619749"/>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A12856-918F-D140-9FD5-3CCBA4EA7093}">
      <dsp:nvSpPr>
        <dsp:cNvPr id="0" name=""/>
        <dsp:cNvSpPr/>
      </dsp:nvSpPr>
      <dsp:spPr>
        <a:xfrm>
          <a:off x="0" y="2802188"/>
          <a:ext cx="3999900" cy="613050"/>
        </a:xfrm>
        <a:prstGeom prst="rect">
          <a:avLst/>
        </a:prstGeom>
        <a:solidFill>
          <a:schemeClr val="tx1">
            <a:lumMod val="85000"/>
            <a:lumOff val="1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Only hundreds of samples may be available</a:t>
          </a:r>
          <a:endParaRPr lang="en-US" sz="1400" kern="1200" dirty="0">
            <a:latin typeface="+mj-lt"/>
          </a:endParaRPr>
        </a:p>
      </dsp:txBody>
      <dsp:txXfrm>
        <a:off x="0" y="2802188"/>
        <a:ext cx="3999900" cy="613050"/>
      </dsp:txXfrm>
    </dsp:sp>
    <dsp:sp modelId="{77CD48B8-EB97-6E41-BF1C-C7FE80A049D0}">
      <dsp:nvSpPr>
        <dsp:cNvPr id="0" name=""/>
        <dsp:cNvSpPr/>
      </dsp:nvSpPr>
      <dsp:spPr>
        <a:xfrm rot="10800000">
          <a:off x="0" y="1868512"/>
          <a:ext cx="3999900" cy="942871"/>
        </a:xfrm>
        <a:prstGeom prst="upArrowCallout">
          <a:avLst/>
        </a:prstGeom>
        <a:solidFill>
          <a:schemeClr val="tx1">
            <a:lumMod val="75000"/>
            <a:lumOff val="2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Thousands of genes (features)</a:t>
          </a:r>
          <a:endParaRPr lang="en-US" sz="1400" kern="1200" dirty="0">
            <a:latin typeface="+mj-lt"/>
          </a:endParaRPr>
        </a:p>
      </dsp:txBody>
      <dsp:txXfrm rot="10800000">
        <a:off x="0" y="1868512"/>
        <a:ext cx="3999900" cy="612649"/>
      </dsp:txXfrm>
    </dsp:sp>
    <dsp:sp modelId="{CF095A59-C6CB-5741-9203-5A653250C3B2}">
      <dsp:nvSpPr>
        <dsp:cNvPr id="0" name=""/>
        <dsp:cNvSpPr/>
      </dsp:nvSpPr>
      <dsp:spPr>
        <a:xfrm rot="10800000">
          <a:off x="0" y="934837"/>
          <a:ext cx="3999900" cy="942871"/>
        </a:xfrm>
        <a:prstGeom prst="upArrowCallout">
          <a:avLst/>
        </a:prstGeom>
        <a:solidFill>
          <a:schemeClr val="tx1">
            <a:lumMod val="65000"/>
            <a:lumOff val="3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Used to measure gene expression or to genotype regions of a genome </a:t>
          </a:r>
          <a:endParaRPr lang="en-US" sz="1400" kern="1200" dirty="0">
            <a:latin typeface="+mj-lt"/>
          </a:endParaRPr>
        </a:p>
      </dsp:txBody>
      <dsp:txXfrm rot="10800000">
        <a:off x="0" y="934837"/>
        <a:ext cx="3999900" cy="612649"/>
      </dsp:txXfrm>
    </dsp:sp>
    <dsp:sp modelId="{D584566B-CE26-7D41-A234-08178EC112A7}">
      <dsp:nvSpPr>
        <dsp:cNvPr id="0" name=""/>
        <dsp:cNvSpPr/>
      </dsp:nvSpPr>
      <dsp:spPr>
        <a:xfrm rot="10800000">
          <a:off x="0" y="1161"/>
          <a:ext cx="3999900" cy="942871"/>
        </a:xfrm>
        <a:prstGeom prst="upArrowCallout">
          <a:avLst/>
        </a:prstGeom>
        <a:solidFill>
          <a:schemeClr val="tx1">
            <a:lumMod val="50000"/>
            <a:lumOff val="5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Collection of DNA spots attached to a solid surface</a:t>
          </a:r>
          <a:endParaRPr lang="en-US" sz="1400" kern="1200" dirty="0">
            <a:latin typeface="+mj-lt"/>
          </a:endParaRPr>
        </a:p>
      </dsp:txBody>
      <dsp:txXfrm rot="10800000">
        <a:off x="0" y="1161"/>
        <a:ext cx="3999900" cy="612649"/>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B814D0-786A-6047-9A66-89D41F7B3214}">
      <dsp:nvSpPr>
        <dsp:cNvPr id="0" name=""/>
        <dsp:cNvSpPr/>
      </dsp:nvSpPr>
      <dsp:spPr>
        <a:xfrm>
          <a:off x="611" y="1355730"/>
          <a:ext cx="1192881" cy="1192881"/>
        </a:xfrm>
        <a:prstGeom prst="ellipse">
          <a:avLst/>
        </a:prstGeom>
        <a:solidFill>
          <a:schemeClr val="tx1">
            <a:lumMod val="50000"/>
            <a:lumOff val="50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65648" tIns="11430" rIns="65648" bIns="11430" numCol="1" spcCol="1270" anchor="ctr" anchorCtr="0">
          <a:noAutofit/>
        </a:bodyPr>
        <a:lstStyle/>
        <a:p>
          <a:pPr lvl="0" algn="ctr" defTabSz="400050" rtl="0">
            <a:lnSpc>
              <a:spcPct val="90000"/>
            </a:lnSpc>
            <a:spcBef>
              <a:spcPct val="0"/>
            </a:spcBef>
            <a:spcAft>
              <a:spcPct val="35000"/>
            </a:spcAft>
          </a:pPr>
          <a:r>
            <a:rPr lang="en-US" sz="900" kern="1200" baseline="0" dirty="0" smtClean="0">
              <a:solidFill>
                <a:schemeClr val="bg1"/>
              </a:solidFill>
              <a:latin typeface="+mj-lt"/>
            </a:rPr>
            <a:t>Thousands of movies each with a possible 1-5 star rating </a:t>
          </a:r>
          <a:endParaRPr lang="en-US" sz="900" kern="1200" dirty="0">
            <a:solidFill>
              <a:schemeClr val="bg1"/>
            </a:solidFill>
            <a:latin typeface="+mj-lt"/>
          </a:endParaRPr>
        </a:p>
      </dsp:txBody>
      <dsp:txXfrm>
        <a:off x="175304" y="1530423"/>
        <a:ext cx="843495" cy="843495"/>
      </dsp:txXfrm>
    </dsp:sp>
    <dsp:sp modelId="{23D11E66-90EC-0843-B301-256664E002B7}">
      <dsp:nvSpPr>
        <dsp:cNvPr id="0" name=""/>
        <dsp:cNvSpPr/>
      </dsp:nvSpPr>
      <dsp:spPr>
        <a:xfrm>
          <a:off x="954916" y="1355730"/>
          <a:ext cx="1192881" cy="1192881"/>
        </a:xfrm>
        <a:prstGeom prst="ellipse">
          <a:avLst/>
        </a:prstGeom>
        <a:solidFill>
          <a:schemeClr val="tx1">
            <a:lumMod val="65000"/>
            <a:lumOff val="3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65648" tIns="11430" rIns="65648" bIns="11430" numCol="1" spcCol="1270" anchor="ctr" anchorCtr="0">
          <a:noAutofit/>
        </a:bodyPr>
        <a:lstStyle/>
        <a:p>
          <a:pPr lvl="0" algn="ctr" defTabSz="400050" rtl="0">
            <a:lnSpc>
              <a:spcPct val="90000"/>
            </a:lnSpc>
            <a:spcBef>
              <a:spcPct val="0"/>
            </a:spcBef>
            <a:spcAft>
              <a:spcPct val="35000"/>
            </a:spcAft>
          </a:pPr>
          <a:r>
            <a:rPr lang="en-US" sz="900" kern="1200" baseline="0" dirty="0" smtClean="0">
              <a:solidFill>
                <a:schemeClr val="bg1"/>
              </a:solidFill>
              <a:latin typeface="+mj-lt"/>
            </a:rPr>
            <a:t>Responses limited to number of customers who rate movies </a:t>
          </a:r>
          <a:endParaRPr lang="en-US" sz="900" kern="1200" dirty="0">
            <a:solidFill>
              <a:schemeClr val="bg1"/>
            </a:solidFill>
            <a:latin typeface="+mj-lt"/>
          </a:endParaRPr>
        </a:p>
      </dsp:txBody>
      <dsp:txXfrm>
        <a:off x="1129609" y="1530423"/>
        <a:ext cx="843495" cy="843495"/>
      </dsp:txXfrm>
    </dsp:sp>
    <dsp:sp modelId="{1A984445-85D9-8E44-A159-BDA27547B5F6}">
      <dsp:nvSpPr>
        <dsp:cNvPr id="0" name=""/>
        <dsp:cNvSpPr/>
      </dsp:nvSpPr>
      <dsp:spPr>
        <a:xfrm>
          <a:off x="1909221" y="1355730"/>
          <a:ext cx="1192881" cy="1192881"/>
        </a:xfrm>
        <a:prstGeom prst="ellipse">
          <a:avLst/>
        </a:prstGeom>
        <a:solidFill>
          <a:schemeClr val="tx1">
            <a:lumMod val="75000"/>
            <a:lumOff val="2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65648" tIns="11430" rIns="65648" bIns="11430" numCol="1" spcCol="1270" anchor="ctr" anchorCtr="0">
          <a:noAutofit/>
        </a:bodyPr>
        <a:lstStyle/>
        <a:p>
          <a:pPr lvl="0" algn="ctr" defTabSz="400050" rtl="0">
            <a:lnSpc>
              <a:spcPct val="90000"/>
            </a:lnSpc>
            <a:spcBef>
              <a:spcPct val="0"/>
            </a:spcBef>
            <a:spcAft>
              <a:spcPct val="35000"/>
            </a:spcAft>
          </a:pPr>
          <a:r>
            <a:rPr lang="en-US" sz="900" kern="1200" baseline="0" dirty="0" smtClean="0">
              <a:solidFill>
                <a:schemeClr val="bg1"/>
              </a:solidFill>
              <a:latin typeface="+mj-lt"/>
            </a:rPr>
            <a:t>Contest: October 2006- August 2009 </a:t>
          </a:r>
          <a:endParaRPr lang="en-US" sz="900" kern="1200" dirty="0">
            <a:solidFill>
              <a:schemeClr val="bg1"/>
            </a:solidFill>
            <a:latin typeface="+mj-lt"/>
          </a:endParaRPr>
        </a:p>
      </dsp:txBody>
      <dsp:txXfrm>
        <a:off x="2083914" y="1530423"/>
        <a:ext cx="843495" cy="843495"/>
      </dsp:txXfrm>
    </dsp:sp>
    <dsp:sp modelId="{CD15B126-9C4C-944B-91B3-AC669625C0C6}">
      <dsp:nvSpPr>
        <dsp:cNvPr id="0" name=""/>
        <dsp:cNvSpPr/>
      </dsp:nvSpPr>
      <dsp:spPr>
        <a:xfrm>
          <a:off x="2863526" y="1355730"/>
          <a:ext cx="1192881" cy="1192881"/>
        </a:xfrm>
        <a:prstGeom prst="ellipse">
          <a:avLst/>
        </a:prstGeom>
        <a:solidFill>
          <a:schemeClr val="tx1">
            <a:lumMod val="85000"/>
            <a:lumOff val="1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65648" tIns="11430" rIns="65648" bIns="11430" numCol="1" spcCol="1270" anchor="ctr" anchorCtr="0">
          <a:noAutofit/>
        </a:bodyPr>
        <a:lstStyle/>
        <a:p>
          <a:pPr lvl="0" algn="ctr" defTabSz="400050" rtl="0">
            <a:lnSpc>
              <a:spcPct val="90000"/>
            </a:lnSpc>
            <a:spcBef>
              <a:spcPct val="0"/>
            </a:spcBef>
            <a:spcAft>
              <a:spcPct val="35000"/>
            </a:spcAft>
          </a:pPr>
          <a:r>
            <a:rPr lang="en-US" sz="900" kern="1200" baseline="0" dirty="0" smtClean="0">
              <a:solidFill>
                <a:schemeClr val="bg1"/>
              </a:solidFill>
              <a:latin typeface="+mj-lt"/>
            </a:rPr>
            <a:t>Challenge: Predict un-rated movies at least 10% better than </a:t>
          </a:r>
          <a:r>
            <a:rPr lang="en-US" sz="900" kern="1200" baseline="0" dirty="0" err="1" smtClean="0">
              <a:solidFill>
                <a:schemeClr val="bg1"/>
              </a:solidFill>
              <a:latin typeface="+mj-lt"/>
            </a:rPr>
            <a:t>Cinematch</a:t>
          </a:r>
          <a:r>
            <a:rPr lang="en-US" sz="900" kern="1200" baseline="0" dirty="0" smtClean="0">
              <a:solidFill>
                <a:schemeClr val="bg1"/>
              </a:solidFill>
              <a:latin typeface="+mj-lt"/>
            </a:rPr>
            <a:t> </a:t>
          </a:r>
          <a:endParaRPr lang="en-US" sz="900" kern="1200" dirty="0">
            <a:solidFill>
              <a:schemeClr val="bg1"/>
            </a:solidFill>
            <a:latin typeface="+mj-lt"/>
          </a:endParaRPr>
        </a:p>
      </dsp:txBody>
      <dsp:txXfrm>
        <a:off x="3038219" y="1530423"/>
        <a:ext cx="843495" cy="843495"/>
      </dsp:txXfrm>
    </dsp:sp>
    <dsp:sp modelId="{4388261C-2528-9A42-AE68-B8A6EB278455}">
      <dsp:nvSpPr>
        <dsp:cNvPr id="0" name=""/>
        <dsp:cNvSpPr/>
      </dsp:nvSpPr>
      <dsp:spPr>
        <a:xfrm>
          <a:off x="3817831" y="1355730"/>
          <a:ext cx="1192881" cy="1192881"/>
        </a:xfrm>
        <a:prstGeom prst="ellipse">
          <a:avLst/>
        </a:prstGeom>
        <a:solidFill>
          <a:schemeClr val="tx1">
            <a:lumMod val="95000"/>
            <a:lumOff val="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65648" tIns="11430" rIns="65648" bIns="11430" numCol="1" spcCol="1270" anchor="ctr" anchorCtr="0">
          <a:noAutofit/>
        </a:bodyPr>
        <a:lstStyle/>
        <a:p>
          <a:pPr lvl="0" algn="ctr" defTabSz="400050" rtl="0">
            <a:lnSpc>
              <a:spcPct val="90000"/>
            </a:lnSpc>
            <a:spcBef>
              <a:spcPct val="0"/>
            </a:spcBef>
            <a:spcAft>
              <a:spcPct val="35000"/>
            </a:spcAft>
          </a:pPr>
          <a:r>
            <a:rPr lang="en-US" sz="900" kern="1200" baseline="0" dirty="0" smtClean="0">
              <a:solidFill>
                <a:schemeClr val="bg1"/>
              </a:solidFill>
              <a:latin typeface="+mj-lt"/>
            </a:rPr>
            <a:t>Methods: Variations on the SVD and k-nearest neighbors</a:t>
          </a:r>
          <a:endParaRPr lang="en-US" sz="900" kern="1200" dirty="0">
            <a:solidFill>
              <a:schemeClr val="bg1"/>
            </a:solidFill>
            <a:latin typeface="+mj-lt"/>
          </a:endParaRPr>
        </a:p>
      </dsp:txBody>
      <dsp:txXfrm>
        <a:off x="3992524" y="1530423"/>
        <a:ext cx="843495" cy="843495"/>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0C8AC5-5DB5-7C44-8423-2867200909B4}">
      <dsp:nvSpPr>
        <dsp:cNvPr id="0" name=""/>
        <dsp:cNvSpPr/>
      </dsp:nvSpPr>
      <dsp:spPr>
        <a:xfrm>
          <a:off x="800104" y="311269"/>
          <a:ext cx="3873580" cy="3873580"/>
        </a:xfrm>
        <a:prstGeom prst="pie">
          <a:avLst>
            <a:gd name="adj1" fmla="val 16200000"/>
            <a:gd name="adj2" fmla="val 1800000"/>
          </a:avLst>
        </a:prstGeom>
        <a:solidFill>
          <a:schemeClr val="tx1">
            <a:lumMod val="50000"/>
            <a:lumOff val="5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kern="1200" baseline="0" dirty="0" smtClean="0">
              <a:latin typeface="+mj-lt"/>
            </a:rPr>
            <a:t>Traded portfolios are linear combinations of the underlying asset (stock, commodity, bond) prices </a:t>
          </a:r>
          <a:endParaRPr lang="en-US" sz="1200" kern="1200" dirty="0">
            <a:latin typeface="+mj-lt"/>
          </a:endParaRPr>
        </a:p>
      </dsp:txBody>
      <dsp:txXfrm>
        <a:off x="2906132" y="1026037"/>
        <a:ext cx="1314250" cy="1291193"/>
      </dsp:txXfrm>
    </dsp:sp>
    <dsp:sp modelId="{5C4E7194-B629-3C49-985D-998F6BD17004}">
      <dsp:nvSpPr>
        <dsp:cNvPr id="0" name=""/>
        <dsp:cNvSpPr/>
      </dsp:nvSpPr>
      <dsp:spPr>
        <a:xfrm>
          <a:off x="600430" y="426554"/>
          <a:ext cx="3873580" cy="3873580"/>
        </a:xfrm>
        <a:prstGeom prst="pie">
          <a:avLst>
            <a:gd name="adj1" fmla="val 1800000"/>
            <a:gd name="adj2" fmla="val 900000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kern="1200" baseline="0" dirty="0" smtClean="0">
              <a:latin typeface="+mj-lt"/>
            </a:rPr>
            <a:t>Relationships between stocks change over time (mergers, management shift, new products)</a:t>
          </a:r>
          <a:endParaRPr lang="en-US" sz="1200" kern="1200" dirty="0">
            <a:latin typeface="+mj-lt"/>
          </a:endParaRPr>
        </a:p>
      </dsp:txBody>
      <dsp:txXfrm>
        <a:off x="1661053" y="2870599"/>
        <a:ext cx="1752333" cy="1198965"/>
      </dsp:txXfrm>
    </dsp:sp>
    <dsp:sp modelId="{0E525A4D-4527-F24D-BB2D-70B94E464BC2}">
      <dsp:nvSpPr>
        <dsp:cNvPr id="0" name=""/>
        <dsp:cNvSpPr/>
      </dsp:nvSpPr>
      <dsp:spPr>
        <a:xfrm>
          <a:off x="600430" y="426554"/>
          <a:ext cx="3873580" cy="3873580"/>
        </a:xfrm>
        <a:prstGeom prst="pie">
          <a:avLst>
            <a:gd name="adj1" fmla="val 9000000"/>
            <a:gd name="adj2" fmla="val 16200000"/>
          </a:avLst>
        </a:prstGeom>
        <a:solidFill>
          <a:schemeClr val="tx1">
            <a:lumMod val="75000"/>
            <a:lumOff val="2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kern="1200" baseline="0" dirty="0" smtClean="0">
              <a:latin typeface="+mj-lt"/>
            </a:rPr>
            <a:t>Other market conditions will influence the value of the fund (investor confidence, interest rate)</a:t>
          </a:r>
          <a:endParaRPr lang="en-US" sz="1200" kern="1200" dirty="0">
            <a:latin typeface="+mj-lt"/>
          </a:endParaRPr>
        </a:p>
      </dsp:txBody>
      <dsp:txXfrm>
        <a:off x="1015456" y="1187436"/>
        <a:ext cx="1314250" cy="1291193"/>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DE8DEC-5AA5-5540-81A7-284E219770A8}">
      <dsp:nvSpPr>
        <dsp:cNvPr id="0" name=""/>
        <dsp:cNvSpPr/>
      </dsp:nvSpPr>
      <dsp:spPr>
        <a:xfrm>
          <a:off x="348808" y="0"/>
          <a:ext cx="3953161" cy="3989100"/>
        </a:xfrm>
        <a:prstGeom prst="rightArrow">
          <a:avLst/>
        </a:prstGeom>
        <a:solidFill>
          <a:schemeClr val="tx1">
            <a:lumMod val="50000"/>
            <a:lumOff val="50000"/>
          </a:schemeClr>
        </a:solidFill>
        <a:ln>
          <a:noFill/>
        </a:ln>
        <a:effectLst/>
      </dsp:spPr>
      <dsp:style>
        <a:lnRef idx="0">
          <a:scrgbClr r="0" g="0" b="0"/>
        </a:lnRef>
        <a:fillRef idx="1">
          <a:scrgbClr r="0" g="0" b="0"/>
        </a:fillRef>
        <a:effectRef idx="2">
          <a:scrgbClr r="0" g="0" b="0"/>
        </a:effectRef>
        <a:fontRef idx="minor"/>
      </dsp:style>
    </dsp:sp>
    <dsp:sp modelId="{B189527A-E90D-DB44-9D8A-0FBFAAB135D8}">
      <dsp:nvSpPr>
        <dsp:cNvPr id="0" name=""/>
        <dsp:cNvSpPr/>
      </dsp:nvSpPr>
      <dsp:spPr>
        <a:xfrm>
          <a:off x="1525" y="1196730"/>
          <a:ext cx="1419801" cy="1595640"/>
        </a:xfrm>
        <a:prstGeom prst="roundRect">
          <a:avLst/>
        </a:prstGeom>
        <a:solidFill>
          <a:schemeClr val="tx1">
            <a:lumMod val="95000"/>
            <a:lumOff val="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66725" rtl="0">
            <a:lnSpc>
              <a:spcPct val="90000"/>
            </a:lnSpc>
            <a:spcBef>
              <a:spcPct val="0"/>
            </a:spcBef>
            <a:spcAft>
              <a:spcPct val="35000"/>
            </a:spcAft>
          </a:pPr>
          <a:r>
            <a:rPr lang="en-US" sz="1050" kern="1200" baseline="0" dirty="0" smtClean="0">
              <a:latin typeface="+mj-lt"/>
            </a:rPr>
            <a:t>Challenge is to predict clinical outcomes( reduce mortality and requisite doctor appointments)</a:t>
          </a:r>
          <a:endParaRPr lang="en-US" sz="1050" kern="1200" dirty="0">
            <a:latin typeface="+mj-lt"/>
          </a:endParaRPr>
        </a:p>
      </dsp:txBody>
      <dsp:txXfrm>
        <a:off x="70834" y="1266039"/>
        <a:ext cx="1281183" cy="1457022"/>
      </dsp:txXfrm>
    </dsp:sp>
    <dsp:sp modelId="{CB24B9D8-332E-7B48-96FA-FF9817422E76}">
      <dsp:nvSpPr>
        <dsp:cNvPr id="0" name=""/>
        <dsp:cNvSpPr/>
      </dsp:nvSpPr>
      <dsp:spPr>
        <a:xfrm>
          <a:off x="1615488" y="1196730"/>
          <a:ext cx="1419801" cy="1595640"/>
        </a:xfrm>
        <a:prstGeom prst="roundRect">
          <a:avLst/>
        </a:prstGeom>
        <a:solidFill>
          <a:schemeClr val="tx1">
            <a:lumMod val="95000"/>
            <a:lumOff val="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rtl="0">
            <a:lnSpc>
              <a:spcPct val="90000"/>
            </a:lnSpc>
            <a:spcBef>
              <a:spcPct val="0"/>
            </a:spcBef>
            <a:spcAft>
              <a:spcPct val="35000"/>
            </a:spcAft>
          </a:pPr>
          <a:r>
            <a:rPr lang="en-US" sz="1000" kern="1200" baseline="0" dirty="0" smtClean="0">
              <a:latin typeface="+mj-lt"/>
            </a:rPr>
            <a:t>Features stemming from blood analysis, immune system status, genetic background, nutrition, alcohol- tobacco- drug-consumption, operations, treatments, diagnosed diseases, etc. </a:t>
          </a:r>
          <a:endParaRPr lang="en-US" sz="1000" kern="1200" dirty="0">
            <a:latin typeface="+mj-lt"/>
          </a:endParaRPr>
        </a:p>
      </dsp:txBody>
      <dsp:txXfrm>
        <a:off x="1684797" y="1266039"/>
        <a:ext cx="1281183" cy="1457022"/>
      </dsp:txXfrm>
    </dsp:sp>
    <dsp:sp modelId="{22E4C58B-AA99-1D47-8A75-3F30BEE647B2}">
      <dsp:nvSpPr>
        <dsp:cNvPr id="0" name=""/>
        <dsp:cNvSpPr/>
      </dsp:nvSpPr>
      <dsp:spPr>
        <a:xfrm>
          <a:off x="3229450" y="1196730"/>
          <a:ext cx="1419801" cy="1595640"/>
        </a:xfrm>
        <a:prstGeom prst="roundRect">
          <a:avLst/>
        </a:prstGeom>
        <a:solidFill>
          <a:schemeClr val="tx1">
            <a:lumMod val="95000"/>
            <a:lumOff val="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rtl="0">
            <a:lnSpc>
              <a:spcPct val="90000"/>
            </a:lnSpc>
            <a:spcBef>
              <a:spcPct val="0"/>
            </a:spcBef>
            <a:spcAft>
              <a:spcPct val="35000"/>
            </a:spcAft>
          </a:pPr>
          <a:r>
            <a:rPr lang="en-US" sz="1200" kern="1200" baseline="0" dirty="0" smtClean="0">
              <a:latin typeface="+mj-lt"/>
            </a:rPr>
            <a:t>Limited amount of accessible patient records </a:t>
          </a:r>
          <a:endParaRPr lang="en-US" sz="1200" kern="1200" dirty="0">
            <a:latin typeface="+mj-lt"/>
          </a:endParaRPr>
        </a:p>
      </dsp:txBody>
      <dsp:txXfrm>
        <a:off x="3298759" y="1266039"/>
        <a:ext cx="1281183" cy="14570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8C91D3-B7AA-5445-8622-6B8017081347}">
      <dsp:nvSpPr>
        <dsp:cNvPr id="0" name=""/>
        <dsp:cNvSpPr/>
      </dsp:nvSpPr>
      <dsp:spPr>
        <a:xfrm>
          <a:off x="0" y="1533"/>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1A3ED372-1E35-1947-AE45-3DBAA8FEAE6B}">
      <dsp:nvSpPr>
        <dsp:cNvPr id="0" name=""/>
        <dsp:cNvSpPr/>
      </dsp:nvSpPr>
      <dsp:spPr>
        <a:xfrm>
          <a:off x="0" y="1533"/>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Solid Line illustrates the first PLS direction</a:t>
          </a:r>
          <a:endParaRPr lang="en-US" sz="1200" kern="1200" dirty="0">
            <a:latin typeface="+mj-lt"/>
          </a:endParaRPr>
        </a:p>
      </dsp:txBody>
      <dsp:txXfrm>
        <a:off x="0" y="1533"/>
        <a:ext cx="3386815" cy="523080"/>
      </dsp:txXfrm>
    </dsp:sp>
    <dsp:sp modelId="{4AF20740-5413-9F46-8C88-E18F6ABB4BD2}">
      <dsp:nvSpPr>
        <dsp:cNvPr id="0" name=""/>
        <dsp:cNvSpPr/>
      </dsp:nvSpPr>
      <dsp:spPr>
        <a:xfrm>
          <a:off x="0" y="524614"/>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2FEAA03-5B23-0642-B5ED-2F60013850AA}">
      <dsp:nvSpPr>
        <dsp:cNvPr id="0" name=""/>
        <dsp:cNvSpPr/>
      </dsp:nvSpPr>
      <dsp:spPr>
        <a:xfrm>
          <a:off x="0" y="524614"/>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Dotted Line indicates the first principal component direction</a:t>
          </a:r>
          <a:endParaRPr lang="en-US" sz="1200" kern="1200" dirty="0">
            <a:latin typeface="+mj-lt"/>
          </a:endParaRPr>
        </a:p>
      </dsp:txBody>
      <dsp:txXfrm>
        <a:off x="0" y="524614"/>
        <a:ext cx="3386815" cy="523080"/>
      </dsp:txXfrm>
    </dsp:sp>
    <dsp:sp modelId="{4A86E407-3F8C-0A44-ABE5-41FAB5913105}">
      <dsp:nvSpPr>
        <dsp:cNvPr id="0" name=""/>
        <dsp:cNvSpPr/>
      </dsp:nvSpPr>
      <dsp:spPr>
        <a:xfrm>
          <a:off x="0" y="1047695"/>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E2E1200E-B1A5-C247-8855-0291890A977B}">
      <dsp:nvSpPr>
        <dsp:cNvPr id="0" name=""/>
        <dsp:cNvSpPr/>
      </dsp:nvSpPr>
      <dsp:spPr>
        <a:xfrm>
          <a:off x="0" y="1047695"/>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Chose a direction that changes the Population more than the Ad Spending, per unit change</a:t>
          </a:r>
          <a:endParaRPr lang="en-US" sz="1200" kern="1200" dirty="0">
            <a:latin typeface="+mj-lt"/>
          </a:endParaRPr>
        </a:p>
      </dsp:txBody>
      <dsp:txXfrm>
        <a:off x="0" y="1047695"/>
        <a:ext cx="3386815" cy="523080"/>
      </dsp:txXfrm>
    </dsp:sp>
    <dsp:sp modelId="{76D77080-A9C3-1442-851E-85F723D8936B}">
      <dsp:nvSpPr>
        <dsp:cNvPr id="0" name=""/>
        <dsp:cNvSpPr/>
      </dsp:nvSpPr>
      <dsp:spPr>
        <a:xfrm>
          <a:off x="0" y="1570775"/>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CA215005-713A-6A40-BC13-1D184C8A7A86}">
      <dsp:nvSpPr>
        <dsp:cNvPr id="0" name=""/>
        <dsp:cNvSpPr/>
      </dsp:nvSpPr>
      <dsp:spPr>
        <a:xfrm>
          <a:off x="0" y="1570776"/>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Implies that Population is more highly correlated with response</a:t>
          </a:r>
          <a:endParaRPr lang="en-US" sz="1200" kern="1200" dirty="0">
            <a:latin typeface="+mj-lt"/>
          </a:endParaRPr>
        </a:p>
      </dsp:txBody>
      <dsp:txXfrm>
        <a:off x="0" y="1570776"/>
        <a:ext cx="3386815" cy="523080"/>
      </dsp:txXfrm>
    </dsp:sp>
    <dsp:sp modelId="{967062D6-C7FA-424E-BA35-5F207BD8F6F6}">
      <dsp:nvSpPr>
        <dsp:cNvPr id="0" name=""/>
        <dsp:cNvSpPr/>
      </dsp:nvSpPr>
      <dsp:spPr>
        <a:xfrm>
          <a:off x="0" y="2093856"/>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E357153A-0D3C-7E4C-B28A-C099A22FBCE8}">
      <dsp:nvSpPr>
        <dsp:cNvPr id="0" name=""/>
        <dsp:cNvSpPr/>
      </dsp:nvSpPr>
      <dsp:spPr>
        <a:xfrm>
          <a:off x="0" y="2093856"/>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PLS direction does not fit predictors as well as the PCA</a:t>
          </a:r>
          <a:endParaRPr lang="en-US" sz="1200" kern="1200" dirty="0">
            <a:latin typeface="+mj-lt"/>
          </a:endParaRPr>
        </a:p>
      </dsp:txBody>
      <dsp:txXfrm>
        <a:off x="0" y="2093856"/>
        <a:ext cx="3386815" cy="523080"/>
      </dsp:txXfrm>
    </dsp:sp>
    <dsp:sp modelId="{36BCEEC4-6E10-B34F-BC45-E6E466F22845}">
      <dsp:nvSpPr>
        <dsp:cNvPr id="0" name=""/>
        <dsp:cNvSpPr/>
      </dsp:nvSpPr>
      <dsp:spPr>
        <a:xfrm>
          <a:off x="0" y="2616937"/>
          <a:ext cx="3386815" cy="0"/>
        </a:xfrm>
        <a:prstGeom prst="line">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w="6350" cap="flat" cmpd="sng" algn="in">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497FD7AA-1C1E-3244-8335-FF11B7CD0BE9}">
      <dsp:nvSpPr>
        <dsp:cNvPr id="0" name=""/>
        <dsp:cNvSpPr/>
      </dsp:nvSpPr>
      <dsp:spPr>
        <a:xfrm>
          <a:off x="0" y="2616937"/>
          <a:ext cx="3386815" cy="523080"/>
        </a:xfrm>
        <a:prstGeom prst="rect">
          <a:avLst/>
        </a:prstGeom>
        <a:solidFill>
          <a:schemeClr val="lt1"/>
        </a:solidFill>
        <a:ln w="12700" cap="flat" cmpd="sng" algn="in">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t" anchorCtr="0">
          <a:noAutofit/>
        </a:bodyPr>
        <a:lstStyle/>
        <a:p>
          <a:pPr lvl="0" algn="l" defTabSz="533400" rtl="0">
            <a:lnSpc>
              <a:spcPct val="90000"/>
            </a:lnSpc>
            <a:spcBef>
              <a:spcPct val="0"/>
            </a:spcBef>
            <a:spcAft>
              <a:spcPct val="35000"/>
            </a:spcAft>
          </a:pPr>
          <a:r>
            <a:rPr lang="en-US" sz="1200" b="0" i="0" kern="1200" dirty="0" smtClean="0">
              <a:latin typeface="+mj-lt"/>
            </a:rPr>
            <a:t>However, does do a better job of explaining the response</a:t>
          </a:r>
          <a:endParaRPr lang="en-US" sz="1200" kern="1200" dirty="0">
            <a:latin typeface="+mj-lt"/>
          </a:endParaRPr>
        </a:p>
      </dsp:txBody>
      <dsp:txXfrm>
        <a:off x="0" y="2616937"/>
        <a:ext cx="3386815" cy="5230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945856-E718-5B44-9EDB-03771DF39B77}">
      <dsp:nvSpPr>
        <dsp:cNvPr id="0" name=""/>
        <dsp:cNvSpPr/>
      </dsp:nvSpPr>
      <dsp:spPr>
        <a:xfrm>
          <a:off x="0" y="256200"/>
          <a:ext cx="4200900" cy="1039252"/>
        </a:xfrm>
        <a:prstGeom prst="roundRect">
          <a:avLst/>
        </a:prstGeom>
        <a:solidFill>
          <a:schemeClr val="tx1">
            <a:lumMod val="65000"/>
            <a:lumOff val="3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baseline="0" dirty="0" smtClean="0">
              <a:latin typeface="+mj-lt"/>
            </a:rPr>
            <a:t>Number of observations (n) &gt; number of features (p)</a:t>
          </a:r>
          <a:endParaRPr lang="en-US" sz="1900" kern="1200" dirty="0">
            <a:latin typeface="+mj-lt"/>
          </a:endParaRPr>
        </a:p>
      </dsp:txBody>
      <dsp:txXfrm>
        <a:off x="50732" y="306932"/>
        <a:ext cx="4099436" cy="937788"/>
      </dsp:txXfrm>
    </dsp:sp>
    <dsp:sp modelId="{E15CF0AC-9720-7F45-A7E6-264FF008790E}">
      <dsp:nvSpPr>
        <dsp:cNvPr id="0" name=""/>
        <dsp:cNvSpPr/>
      </dsp:nvSpPr>
      <dsp:spPr>
        <a:xfrm>
          <a:off x="0" y="1350172"/>
          <a:ext cx="4200900" cy="1039252"/>
        </a:xfrm>
        <a:prstGeom prst="roundRect">
          <a:avLst/>
        </a:prstGeom>
        <a:solidFill>
          <a:schemeClr val="tx1">
            <a:lumMod val="85000"/>
            <a:lumOff val="1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lvl="0" algn="l" defTabSz="844550" rtl="0">
            <a:lnSpc>
              <a:spcPct val="90000"/>
            </a:lnSpc>
            <a:spcBef>
              <a:spcPct val="0"/>
            </a:spcBef>
            <a:spcAft>
              <a:spcPct val="35000"/>
            </a:spcAft>
          </a:pPr>
          <a:r>
            <a:rPr lang="en-US" sz="1900" kern="1200" baseline="0" dirty="0" smtClean="0">
              <a:latin typeface="+mj-lt"/>
            </a:rPr>
            <a:t>Low Dimensional data was more common in the past with situations such as scientific problems.</a:t>
          </a:r>
          <a:endParaRPr lang="en-US" sz="1900" kern="1200" dirty="0">
            <a:latin typeface="+mj-lt"/>
          </a:endParaRPr>
        </a:p>
      </dsp:txBody>
      <dsp:txXfrm>
        <a:off x="50732" y="1400904"/>
        <a:ext cx="4099436" cy="937788"/>
      </dsp:txXfrm>
    </dsp:sp>
    <dsp:sp modelId="{C8AE84E3-84F3-A143-A0BD-3C524E8CCD98}">
      <dsp:nvSpPr>
        <dsp:cNvPr id="0" name=""/>
        <dsp:cNvSpPr/>
      </dsp:nvSpPr>
      <dsp:spPr>
        <a:xfrm>
          <a:off x="0" y="2389425"/>
          <a:ext cx="4200900" cy="10815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79"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b="1" i="1" u="sng" kern="1200" baseline="0" dirty="0" smtClean="0">
              <a:latin typeface="+mj-lt"/>
            </a:rPr>
            <a:t>Example</a:t>
          </a:r>
          <a:r>
            <a:rPr lang="en-US" sz="1500" kern="1200" baseline="0" dirty="0" smtClean="0">
              <a:latin typeface="+mj-lt"/>
            </a:rPr>
            <a:t>: A model predicting a patient’s blood pressures based off some variables. In this situation, you would have thousands of patients, and only a small amount of variables.</a:t>
          </a:r>
          <a:endParaRPr lang="en-US" sz="1500" kern="1200" dirty="0">
            <a:latin typeface="+mj-lt"/>
          </a:endParaRPr>
        </a:p>
      </dsp:txBody>
      <dsp:txXfrm>
        <a:off x="0" y="2389425"/>
        <a:ext cx="4200900" cy="108157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00B6C4-BB02-BB4C-B5C1-A83DBBF7284C}">
      <dsp:nvSpPr>
        <dsp:cNvPr id="0" name=""/>
        <dsp:cNvSpPr/>
      </dsp:nvSpPr>
      <dsp:spPr>
        <a:xfrm>
          <a:off x="0" y="414532"/>
          <a:ext cx="4526892" cy="984555"/>
        </a:xfrm>
        <a:prstGeom prst="roundRect">
          <a:avLst/>
        </a:prstGeom>
        <a:solidFill>
          <a:schemeClr val="tx1">
            <a:lumMod val="65000"/>
            <a:lumOff val="3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baseline="0" dirty="0" smtClean="0">
              <a:latin typeface="+mj-lt"/>
            </a:rPr>
            <a:t>Number of features (</a:t>
          </a:r>
          <a:r>
            <a:rPr lang="en-US" sz="1800" i="1" kern="1200" baseline="0" dirty="0" smtClean="0">
              <a:latin typeface="+mj-lt"/>
            </a:rPr>
            <a:t>p</a:t>
          </a:r>
          <a:r>
            <a:rPr lang="en-US" sz="1800" kern="1200" baseline="0" dirty="0" smtClean="0">
              <a:latin typeface="+mj-lt"/>
            </a:rPr>
            <a:t>) &gt; Number of observations (</a:t>
          </a:r>
          <a:r>
            <a:rPr lang="en-US" sz="1800" i="1" kern="1200" baseline="0" dirty="0" smtClean="0">
              <a:latin typeface="+mj-lt"/>
            </a:rPr>
            <a:t>n</a:t>
          </a:r>
          <a:r>
            <a:rPr lang="en-US" sz="1800" kern="1200" baseline="0" dirty="0" smtClean="0">
              <a:latin typeface="+mj-lt"/>
            </a:rPr>
            <a:t>)</a:t>
          </a:r>
          <a:endParaRPr lang="en-US" sz="1800" kern="1200" dirty="0">
            <a:latin typeface="+mj-lt"/>
          </a:endParaRPr>
        </a:p>
      </dsp:txBody>
      <dsp:txXfrm>
        <a:off x="48062" y="462594"/>
        <a:ext cx="4430768" cy="888431"/>
      </dsp:txXfrm>
    </dsp:sp>
    <dsp:sp modelId="{51E43403-0C32-094D-8840-76A5DEABAE32}">
      <dsp:nvSpPr>
        <dsp:cNvPr id="0" name=""/>
        <dsp:cNvSpPr/>
      </dsp:nvSpPr>
      <dsp:spPr>
        <a:xfrm>
          <a:off x="0" y="1450927"/>
          <a:ext cx="4526892" cy="984555"/>
        </a:xfrm>
        <a:prstGeom prst="roundRect">
          <a:avLst/>
        </a:prstGeom>
        <a:solidFill>
          <a:schemeClr val="tx1">
            <a:lumMod val="85000"/>
            <a:lumOff val="1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rtl="0">
            <a:lnSpc>
              <a:spcPct val="90000"/>
            </a:lnSpc>
            <a:spcBef>
              <a:spcPct val="0"/>
            </a:spcBef>
            <a:spcAft>
              <a:spcPct val="35000"/>
            </a:spcAft>
          </a:pPr>
          <a:r>
            <a:rPr lang="en-US" sz="1800" kern="1200" baseline="0" dirty="0" smtClean="0">
              <a:latin typeface="+mj-lt"/>
            </a:rPr>
            <a:t>High Dimensional data has become more popular due technology and the ability to collect large amounts of data. </a:t>
          </a:r>
          <a:endParaRPr lang="en-US" sz="1800" kern="1200" dirty="0">
            <a:latin typeface="+mj-lt"/>
          </a:endParaRPr>
        </a:p>
      </dsp:txBody>
      <dsp:txXfrm>
        <a:off x="48062" y="1498989"/>
        <a:ext cx="4430768" cy="888431"/>
      </dsp:txXfrm>
    </dsp:sp>
    <dsp:sp modelId="{BAC9D80D-9498-D042-A620-09D7C659E2DF}">
      <dsp:nvSpPr>
        <dsp:cNvPr id="0" name=""/>
        <dsp:cNvSpPr/>
      </dsp:nvSpPr>
      <dsp:spPr>
        <a:xfrm>
          <a:off x="0" y="2435482"/>
          <a:ext cx="4526892" cy="12668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3729" tIns="22860" rIns="128016" bIns="22860" numCol="1" spcCol="1270" anchor="t" anchorCtr="0">
          <a:noAutofit/>
        </a:bodyPr>
        <a:lstStyle/>
        <a:p>
          <a:pPr marL="114300" lvl="1" indent="-114300" algn="l" defTabSz="622300" rtl="0">
            <a:lnSpc>
              <a:spcPct val="90000"/>
            </a:lnSpc>
            <a:spcBef>
              <a:spcPct val="0"/>
            </a:spcBef>
            <a:spcAft>
              <a:spcPct val="20000"/>
            </a:spcAft>
            <a:buChar char="••"/>
          </a:pPr>
          <a:r>
            <a:rPr lang="en-US" sz="1400" kern="1200" baseline="0" dirty="0" smtClean="0">
              <a:latin typeface="+mj-lt"/>
            </a:rPr>
            <a:t>Fields: finance, marketing, ecology, and medicine.</a:t>
          </a:r>
          <a:endParaRPr lang="en-US" sz="1400" kern="1200" dirty="0">
            <a:latin typeface="+mj-lt"/>
          </a:endParaRPr>
        </a:p>
        <a:p>
          <a:pPr marL="114300" lvl="1" indent="-114300" algn="l" defTabSz="622300" rtl="0">
            <a:lnSpc>
              <a:spcPct val="90000"/>
            </a:lnSpc>
            <a:spcBef>
              <a:spcPct val="0"/>
            </a:spcBef>
            <a:spcAft>
              <a:spcPct val="20000"/>
            </a:spcAft>
            <a:buChar char="••"/>
          </a:pPr>
          <a:r>
            <a:rPr lang="en-US" sz="1400" b="1" i="1" u="sng" kern="1200" baseline="0" dirty="0" smtClean="0">
              <a:latin typeface="+mj-lt"/>
            </a:rPr>
            <a:t>Example</a:t>
          </a:r>
          <a:r>
            <a:rPr lang="en-US" sz="1400" kern="1200" baseline="0" dirty="0" smtClean="0">
              <a:latin typeface="+mj-lt"/>
            </a:rPr>
            <a:t>: Marketing researcher who analyzes search terms and how they relate to consumers shopping patterns. The researcher might have access to hundreds or thousands of search history, but can have many search terms. </a:t>
          </a:r>
          <a:endParaRPr lang="en-US" sz="1400" kern="1200" dirty="0">
            <a:latin typeface="+mj-lt"/>
          </a:endParaRPr>
        </a:p>
      </dsp:txBody>
      <dsp:txXfrm>
        <a:off x="0" y="2435482"/>
        <a:ext cx="4526892" cy="126684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9C8B83-9F41-A743-AB9D-09B5568029F9}">
      <dsp:nvSpPr>
        <dsp:cNvPr id="0" name=""/>
        <dsp:cNvSpPr/>
      </dsp:nvSpPr>
      <dsp:spPr>
        <a:xfrm>
          <a:off x="1094917" y="312550"/>
          <a:ext cx="1661562" cy="1680181"/>
        </a:xfrm>
        <a:prstGeom prst="ellipse">
          <a:avLst/>
        </a:prstGeom>
        <a:solidFill>
          <a:schemeClr val="tx1">
            <a:lumMod val="65000"/>
            <a:lumOff val="3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46918" tIns="13970" rIns="46918" bIns="13970" numCol="1" spcCol="1270" anchor="ctr" anchorCtr="1">
          <a:noAutofit/>
        </a:bodyPr>
        <a:lstStyle/>
        <a:p>
          <a:pPr lvl="0" algn="l" defTabSz="466725" rtl="0">
            <a:lnSpc>
              <a:spcPct val="90000"/>
            </a:lnSpc>
            <a:spcBef>
              <a:spcPct val="0"/>
            </a:spcBef>
            <a:spcAft>
              <a:spcPct val="35000"/>
            </a:spcAft>
          </a:pPr>
          <a:r>
            <a:rPr lang="en-US" sz="1050" b="0" i="0" kern="1200" dirty="0" smtClean="0">
              <a:solidFill>
                <a:schemeClr val="bg1"/>
              </a:solidFill>
              <a:latin typeface="+mj-lt"/>
            </a:rPr>
            <a:t>When n &gt; p, the least squares regression tries to fit the observations as closely as possible</a:t>
          </a:r>
          <a:endParaRPr lang="en-US" sz="1050" kern="1200" dirty="0">
            <a:solidFill>
              <a:schemeClr val="bg1"/>
            </a:solidFill>
            <a:latin typeface="+mj-lt"/>
          </a:endParaRPr>
        </a:p>
        <a:p>
          <a:pPr marL="57150" lvl="1" indent="-57150" algn="l" defTabSz="400050" rtl="0">
            <a:lnSpc>
              <a:spcPct val="90000"/>
            </a:lnSpc>
            <a:spcBef>
              <a:spcPct val="0"/>
            </a:spcBef>
            <a:spcAft>
              <a:spcPct val="15000"/>
            </a:spcAft>
            <a:buChar char="••"/>
          </a:pPr>
          <a:r>
            <a:rPr lang="en-US" sz="900" b="0" i="0" kern="1200" dirty="0" smtClean="0">
              <a:solidFill>
                <a:schemeClr val="bg1"/>
              </a:solidFill>
              <a:latin typeface="+mj-lt"/>
            </a:rPr>
            <a:t>Resulting linear model will perform poorly</a:t>
          </a:r>
          <a:endParaRPr lang="en-US" sz="900" kern="1200" dirty="0">
            <a:solidFill>
              <a:schemeClr val="bg1"/>
            </a:solidFill>
            <a:latin typeface="+mj-lt"/>
          </a:endParaRPr>
        </a:p>
      </dsp:txBody>
      <dsp:txXfrm>
        <a:off x="1338247" y="558607"/>
        <a:ext cx="1174902" cy="1188067"/>
      </dsp:txXfrm>
    </dsp:sp>
    <dsp:sp modelId="{9C389564-6B6C-594B-9F4C-FFE65984A57F}">
      <dsp:nvSpPr>
        <dsp:cNvPr id="0" name=""/>
        <dsp:cNvSpPr/>
      </dsp:nvSpPr>
      <dsp:spPr>
        <a:xfrm>
          <a:off x="1559622" y="2207071"/>
          <a:ext cx="1740917" cy="1740917"/>
        </a:xfrm>
        <a:prstGeom prst="ellipse">
          <a:avLst/>
        </a:prstGeom>
        <a:solidFill>
          <a:schemeClr val="tx1">
            <a:lumMod val="85000"/>
            <a:lumOff val="15000"/>
          </a:schemeClr>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46918" tIns="15240" rIns="46918" bIns="15240" numCol="1" spcCol="1270" anchor="ctr" anchorCtr="1">
          <a:noAutofit/>
        </a:bodyPr>
        <a:lstStyle/>
        <a:p>
          <a:pPr lvl="0" algn="l" defTabSz="533400" rtl="0">
            <a:lnSpc>
              <a:spcPct val="90000"/>
            </a:lnSpc>
            <a:spcBef>
              <a:spcPct val="0"/>
            </a:spcBef>
            <a:spcAft>
              <a:spcPct val="35000"/>
            </a:spcAft>
          </a:pPr>
          <a:r>
            <a:rPr lang="en-US" sz="1200" b="0" i="0" kern="1200" dirty="0" smtClean="0">
              <a:solidFill>
                <a:schemeClr val="bg1"/>
              </a:solidFill>
              <a:latin typeface="+mj-lt"/>
            </a:rPr>
            <a:t>When n = 2, the regression line will fit the data precisely</a:t>
          </a:r>
          <a:endParaRPr lang="en-US" sz="1200" kern="1200" dirty="0">
            <a:solidFill>
              <a:schemeClr val="bg1"/>
            </a:solidFill>
            <a:latin typeface="+mj-lt"/>
          </a:endParaRPr>
        </a:p>
        <a:p>
          <a:pPr marL="114300" lvl="1" indent="-114300" algn="l" defTabSz="533400" rtl="0">
            <a:lnSpc>
              <a:spcPct val="90000"/>
            </a:lnSpc>
            <a:spcBef>
              <a:spcPct val="0"/>
            </a:spcBef>
            <a:spcAft>
              <a:spcPct val="15000"/>
            </a:spcAft>
            <a:buChar char="••"/>
          </a:pPr>
          <a:r>
            <a:rPr lang="en-US" sz="1200" b="0" i="0" kern="1200" dirty="0" smtClean="0">
              <a:solidFill>
                <a:schemeClr val="bg1"/>
              </a:solidFill>
              <a:latin typeface="+mj-lt"/>
            </a:rPr>
            <a:t>Leads to overfitting </a:t>
          </a:r>
          <a:endParaRPr lang="en-US" sz="1200" kern="1200" dirty="0">
            <a:solidFill>
              <a:schemeClr val="bg1"/>
            </a:solidFill>
            <a:latin typeface="+mj-lt"/>
          </a:endParaRPr>
        </a:p>
      </dsp:txBody>
      <dsp:txXfrm>
        <a:off x="1814573" y="2462022"/>
        <a:ext cx="1231015" cy="1231015"/>
      </dsp:txXfrm>
    </dsp:sp>
    <dsp:sp modelId="{0800E3C6-192F-2348-9AB2-DA4C7303CC87}">
      <dsp:nvSpPr>
        <dsp:cNvPr id="0" name=""/>
        <dsp:cNvSpPr/>
      </dsp:nvSpPr>
      <dsp:spPr>
        <a:xfrm>
          <a:off x="2981119" y="921550"/>
          <a:ext cx="1908954" cy="1829036"/>
        </a:xfrm>
        <a:prstGeom prst="ellipse">
          <a:avLst/>
        </a:prstGeom>
        <a:solidFill>
          <a:schemeClr val="tx1"/>
        </a:soli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46918" tIns="15240" rIns="46918" bIns="15240" numCol="1" spcCol="1270" anchor="ctr" anchorCtr="0">
          <a:noAutofit/>
        </a:bodyPr>
        <a:lstStyle/>
        <a:p>
          <a:pPr lvl="0" algn="ctr" defTabSz="533400" rtl="0">
            <a:lnSpc>
              <a:spcPct val="90000"/>
            </a:lnSpc>
            <a:spcBef>
              <a:spcPct val="0"/>
            </a:spcBef>
            <a:spcAft>
              <a:spcPct val="35000"/>
            </a:spcAft>
          </a:pPr>
          <a:r>
            <a:rPr lang="en-US" sz="1200" b="0" i="0" kern="1200" dirty="0" smtClean="0">
              <a:solidFill>
                <a:schemeClr val="bg1"/>
              </a:solidFill>
              <a:latin typeface="+mj-lt"/>
            </a:rPr>
            <a:t>If the model on the right side is used on a test set comprised of the observations on the left, the regression line will perform poorly</a:t>
          </a:r>
          <a:endParaRPr lang="en-US" sz="1200" kern="1200" dirty="0">
            <a:solidFill>
              <a:schemeClr val="bg1"/>
            </a:solidFill>
            <a:latin typeface="+mj-lt"/>
          </a:endParaRPr>
        </a:p>
      </dsp:txBody>
      <dsp:txXfrm>
        <a:off x="3260679" y="1189406"/>
        <a:ext cx="1349834" cy="129332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41C5BC-E1EB-AD41-9611-AABBAA317B7B}">
      <dsp:nvSpPr>
        <dsp:cNvPr id="0" name=""/>
        <dsp:cNvSpPr/>
      </dsp:nvSpPr>
      <dsp:spPr>
        <a:xfrm>
          <a:off x="589683" y="0"/>
          <a:ext cx="6683079" cy="1433548"/>
        </a:xfrm>
        <a:prstGeom prst="rightArrow">
          <a:avLst/>
        </a:prstGeom>
        <a:solidFill>
          <a:schemeClr val="tx1">
            <a:lumMod val="50000"/>
            <a:lumOff val="50000"/>
          </a:schemeClr>
        </a:solidFill>
        <a:ln>
          <a:noFill/>
        </a:ln>
        <a:effectLst/>
      </dsp:spPr>
      <dsp:style>
        <a:lnRef idx="0">
          <a:scrgbClr r="0" g="0" b="0"/>
        </a:lnRef>
        <a:fillRef idx="1">
          <a:scrgbClr r="0" g="0" b="0"/>
        </a:fillRef>
        <a:effectRef idx="2">
          <a:scrgbClr r="0" g="0" b="0"/>
        </a:effectRef>
        <a:fontRef idx="minor"/>
      </dsp:style>
    </dsp:sp>
    <dsp:sp modelId="{D38F7F71-E8C1-D24A-9606-0083035B7BFB}">
      <dsp:nvSpPr>
        <dsp:cNvPr id="0" name=""/>
        <dsp:cNvSpPr/>
      </dsp:nvSpPr>
      <dsp:spPr>
        <a:xfrm>
          <a:off x="251460" y="430064"/>
          <a:ext cx="2358734" cy="573419"/>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R</a:t>
          </a:r>
          <a:r>
            <a:rPr lang="en-US" sz="1400" kern="1200" baseline="30000" dirty="0" smtClean="0">
              <a:latin typeface="+mj-lt"/>
            </a:rPr>
            <a:t>2</a:t>
          </a:r>
          <a:r>
            <a:rPr lang="en-US" sz="1400" kern="1200" baseline="0" dirty="0" smtClean="0">
              <a:latin typeface="+mj-lt"/>
            </a:rPr>
            <a:t> increases to 1</a:t>
          </a:r>
          <a:endParaRPr lang="en-US" sz="1400" kern="1200" dirty="0">
            <a:latin typeface="+mj-lt"/>
          </a:endParaRPr>
        </a:p>
      </dsp:txBody>
      <dsp:txXfrm>
        <a:off x="279452" y="458056"/>
        <a:ext cx="2302750" cy="517435"/>
      </dsp:txXfrm>
    </dsp:sp>
    <dsp:sp modelId="{14E89ABD-E8A3-1947-8109-0C33C9D6B36D}">
      <dsp:nvSpPr>
        <dsp:cNvPr id="0" name=""/>
        <dsp:cNvSpPr/>
      </dsp:nvSpPr>
      <dsp:spPr>
        <a:xfrm>
          <a:off x="2751856" y="430064"/>
          <a:ext cx="2358734" cy="573419"/>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Training MSE reduces to 0</a:t>
          </a:r>
          <a:endParaRPr lang="en-US" sz="1400" kern="1200" dirty="0">
            <a:latin typeface="+mj-lt"/>
          </a:endParaRPr>
        </a:p>
      </dsp:txBody>
      <dsp:txXfrm>
        <a:off x="2779848" y="458056"/>
        <a:ext cx="2302750" cy="517435"/>
      </dsp:txXfrm>
    </dsp:sp>
    <dsp:sp modelId="{0C55DFEF-A6A8-DB47-AEAE-A1BD5EDC65CD}">
      <dsp:nvSpPr>
        <dsp:cNvPr id="0" name=""/>
        <dsp:cNvSpPr/>
      </dsp:nvSpPr>
      <dsp:spPr>
        <a:xfrm>
          <a:off x="5252252" y="430064"/>
          <a:ext cx="2358734" cy="573419"/>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rtl="0">
            <a:lnSpc>
              <a:spcPct val="90000"/>
            </a:lnSpc>
            <a:spcBef>
              <a:spcPct val="0"/>
            </a:spcBef>
            <a:spcAft>
              <a:spcPct val="35000"/>
            </a:spcAft>
          </a:pPr>
          <a:r>
            <a:rPr lang="en-US" sz="1400" kern="1200" baseline="0" dirty="0" smtClean="0">
              <a:latin typeface="+mj-lt"/>
            </a:rPr>
            <a:t>Test MSE best with a few variables</a:t>
          </a:r>
          <a:endParaRPr lang="en-US" sz="1400" kern="1200" dirty="0">
            <a:latin typeface="+mj-lt"/>
          </a:endParaRPr>
        </a:p>
      </dsp:txBody>
      <dsp:txXfrm>
        <a:off x="5280244" y="458056"/>
        <a:ext cx="2302750" cy="51743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AC4D07-51B2-4F42-B29C-F1DE26E56D6F}">
      <dsp:nvSpPr>
        <dsp:cNvPr id="0" name=""/>
        <dsp:cNvSpPr/>
      </dsp:nvSpPr>
      <dsp:spPr>
        <a:xfrm>
          <a:off x="0" y="213480"/>
          <a:ext cx="8520600" cy="575639"/>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rtl="0">
            <a:lnSpc>
              <a:spcPct val="90000"/>
            </a:lnSpc>
            <a:spcBef>
              <a:spcPct val="0"/>
            </a:spcBef>
            <a:spcAft>
              <a:spcPct val="35000"/>
            </a:spcAft>
          </a:pPr>
          <a:r>
            <a:rPr lang="en-US" sz="2400" kern="1200" baseline="0" dirty="0" smtClean="0">
              <a:latin typeface="+mj-lt"/>
            </a:rPr>
            <a:t>Requires a less flexible fitting method than least squares</a:t>
          </a:r>
          <a:endParaRPr lang="en-US" sz="2400" kern="1200" dirty="0">
            <a:latin typeface="+mj-lt"/>
          </a:endParaRPr>
        </a:p>
      </dsp:txBody>
      <dsp:txXfrm>
        <a:off x="28100" y="241580"/>
        <a:ext cx="8464400" cy="519439"/>
      </dsp:txXfrm>
    </dsp:sp>
    <dsp:sp modelId="{1A156074-C344-CB44-9866-F3DB8AECE02D}">
      <dsp:nvSpPr>
        <dsp:cNvPr id="0" name=""/>
        <dsp:cNvSpPr/>
      </dsp:nvSpPr>
      <dsp:spPr>
        <a:xfrm>
          <a:off x="0" y="789120"/>
          <a:ext cx="8520600" cy="919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0529" tIns="30480" rIns="170688" bIns="30480" numCol="1" spcCol="1270" anchor="t" anchorCtr="0">
          <a:noAutofit/>
        </a:bodyPr>
        <a:lstStyle/>
        <a:p>
          <a:pPr marL="171450" lvl="1" indent="-171450" algn="l" defTabSz="844550" rtl="0">
            <a:lnSpc>
              <a:spcPct val="90000"/>
            </a:lnSpc>
            <a:spcBef>
              <a:spcPct val="0"/>
            </a:spcBef>
            <a:spcAft>
              <a:spcPct val="20000"/>
            </a:spcAft>
            <a:buChar char="••"/>
          </a:pPr>
          <a:r>
            <a:rPr lang="en-US" sz="1900" kern="1200" baseline="0" dirty="0" smtClean="0">
              <a:latin typeface="+mj-lt"/>
            </a:rPr>
            <a:t>Forward stepwise selection, ridge regression, the lasso, principal components regression</a:t>
          </a:r>
          <a:endParaRPr lang="en-US" sz="1900" kern="1200" dirty="0">
            <a:latin typeface="+mj-lt"/>
          </a:endParaRPr>
        </a:p>
        <a:p>
          <a:pPr marL="171450" lvl="1" indent="-171450" algn="l" defTabSz="844550" rtl="0">
            <a:lnSpc>
              <a:spcPct val="90000"/>
            </a:lnSpc>
            <a:spcBef>
              <a:spcPct val="0"/>
            </a:spcBef>
            <a:spcAft>
              <a:spcPct val="20000"/>
            </a:spcAft>
            <a:buChar char="••"/>
          </a:pPr>
          <a:r>
            <a:rPr lang="en-US" sz="1900" kern="1200" baseline="0" dirty="0" smtClean="0">
              <a:latin typeface="+mj-lt"/>
            </a:rPr>
            <a:t>Avoids overfitting</a:t>
          </a:r>
          <a:endParaRPr lang="en-US" sz="1900" kern="1200" dirty="0">
            <a:latin typeface="+mj-lt"/>
          </a:endParaRPr>
        </a:p>
      </dsp:txBody>
      <dsp:txXfrm>
        <a:off x="0" y="789120"/>
        <a:ext cx="8520600" cy="919080"/>
      </dsp:txXfrm>
    </dsp:sp>
    <dsp:sp modelId="{79BD282C-3353-BB45-A25A-9FA281CB3A86}">
      <dsp:nvSpPr>
        <dsp:cNvPr id="0" name=""/>
        <dsp:cNvSpPr/>
      </dsp:nvSpPr>
      <dsp:spPr>
        <a:xfrm>
          <a:off x="0" y="1708200"/>
          <a:ext cx="8520600" cy="575639"/>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rtl="0">
            <a:lnSpc>
              <a:spcPct val="90000"/>
            </a:lnSpc>
            <a:spcBef>
              <a:spcPct val="0"/>
            </a:spcBef>
            <a:spcAft>
              <a:spcPct val="35000"/>
            </a:spcAft>
          </a:pPr>
          <a:r>
            <a:rPr lang="en-US" sz="2400" kern="1200" baseline="0" dirty="0" smtClean="0">
              <a:latin typeface="+mj-lt"/>
            </a:rPr>
            <a:t>Curse of dimensionality</a:t>
          </a:r>
          <a:endParaRPr lang="en-US" sz="2400" kern="1200" dirty="0">
            <a:latin typeface="+mj-lt"/>
          </a:endParaRPr>
        </a:p>
      </dsp:txBody>
      <dsp:txXfrm>
        <a:off x="28100" y="1736300"/>
        <a:ext cx="8464400" cy="519439"/>
      </dsp:txXfrm>
    </dsp:sp>
    <dsp:sp modelId="{AC09C298-2DAD-7A47-BD4B-241D4CE1A9F4}">
      <dsp:nvSpPr>
        <dsp:cNvPr id="0" name=""/>
        <dsp:cNvSpPr/>
      </dsp:nvSpPr>
      <dsp:spPr>
        <a:xfrm>
          <a:off x="0" y="2283840"/>
          <a:ext cx="8520600" cy="919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0529" tIns="30480" rIns="170688" bIns="30480" numCol="1" spcCol="1270" anchor="t" anchorCtr="0">
          <a:noAutofit/>
        </a:bodyPr>
        <a:lstStyle/>
        <a:p>
          <a:pPr marL="171450" lvl="1" indent="-171450" algn="l" defTabSz="844550" rtl="0">
            <a:lnSpc>
              <a:spcPct val="90000"/>
            </a:lnSpc>
            <a:spcBef>
              <a:spcPct val="0"/>
            </a:spcBef>
            <a:spcAft>
              <a:spcPct val="20000"/>
            </a:spcAft>
            <a:buChar char="••"/>
          </a:pPr>
          <a:r>
            <a:rPr lang="en-US" sz="1900" kern="1200" baseline="0" dirty="0" smtClean="0">
              <a:latin typeface="+mj-lt"/>
            </a:rPr>
            <a:t>Test error tends to increase as the dimensionality of the problem increases</a:t>
          </a:r>
          <a:endParaRPr lang="en-US" sz="1900" kern="1200" dirty="0">
            <a:latin typeface="+mj-lt"/>
          </a:endParaRPr>
        </a:p>
        <a:p>
          <a:pPr marL="171450" lvl="1" indent="-171450" algn="l" defTabSz="844550" rtl="0">
            <a:lnSpc>
              <a:spcPct val="90000"/>
            </a:lnSpc>
            <a:spcBef>
              <a:spcPct val="0"/>
            </a:spcBef>
            <a:spcAft>
              <a:spcPct val="20000"/>
            </a:spcAft>
            <a:buChar char="••"/>
          </a:pPr>
          <a:r>
            <a:rPr lang="en-US" sz="1900" kern="1200" baseline="0" dirty="0" smtClean="0">
              <a:latin typeface="+mj-lt"/>
            </a:rPr>
            <a:t>Adding noise features degrades the model</a:t>
          </a:r>
          <a:endParaRPr lang="en-US" sz="1900" kern="1200" dirty="0">
            <a:latin typeface="+mj-lt"/>
          </a:endParaRPr>
        </a:p>
      </dsp:txBody>
      <dsp:txXfrm>
        <a:off x="0" y="2283840"/>
        <a:ext cx="8520600" cy="91908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EE8775-7734-DC41-ADA6-58F653282EAD}">
      <dsp:nvSpPr>
        <dsp:cNvPr id="0" name=""/>
        <dsp:cNvSpPr/>
      </dsp:nvSpPr>
      <dsp:spPr>
        <a:xfrm rot="10800000">
          <a:off x="72878" y="617574"/>
          <a:ext cx="3828951" cy="2451379"/>
        </a:xfrm>
        <a:prstGeom prst="homePlate">
          <a:avLst/>
        </a:prstGeom>
        <a:solidFill>
          <a:schemeClr val="tx1"/>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5082" tIns="68580" rIns="128016" bIns="68580" numCol="1" spcCol="1270" anchor="t" anchorCtr="0">
          <a:noAutofit/>
        </a:bodyPr>
        <a:lstStyle/>
        <a:p>
          <a:pPr lvl="0" algn="l" defTabSz="800100" rtl="0">
            <a:lnSpc>
              <a:spcPct val="90000"/>
            </a:lnSpc>
            <a:spcBef>
              <a:spcPct val="0"/>
            </a:spcBef>
            <a:spcAft>
              <a:spcPct val="35000"/>
            </a:spcAft>
          </a:pPr>
          <a:r>
            <a:rPr lang="en-US" sz="1800" b="1" i="0" u="sng" kern="1200" dirty="0" smtClean="0">
              <a:latin typeface="+mj-lt"/>
            </a:rPr>
            <a:t>3 key thoughts:</a:t>
          </a:r>
          <a:endParaRPr lang="en-US" sz="1800" kern="1200" dirty="0">
            <a:latin typeface="+mj-lt"/>
          </a:endParaRPr>
        </a:p>
        <a:p>
          <a:pPr marL="114300" lvl="1" indent="-114300" algn="l" defTabSz="622300" rtl="0">
            <a:lnSpc>
              <a:spcPct val="90000"/>
            </a:lnSpc>
            <a:spcBef>
              <a:spcPct val="0"/>
            </a:spcBef>
            <a:spcAft>
              <a:spcPct val="15000"/>
            </a:spcAft>
            <a:buChar char="••"/>
          </a:pPr>
          <a:r>
            <a:rPr lang="en-US" sz="1400" b="0" i="0" kern="1200" dirty="0" smtClean="0">
              <a:latin typeface="+mj-lt"/>
            </a:rPr>
            <a:t>Graphs display the role that shrinkage plays in high dimensional data</a:t>
          </a:r>
          <a:endParaRPr lang="en-US" sz="1400" kern="1200" dirty="0">
            <a:latin typeface="+mj-lt"/>
          </a:endParaRPr>
        </a:p>
        <a:p>
          <a:pPr marL="114300" lvl="1" indent="-114300" algn="l" defTabSz="622300" rtl="0">
            <a:lnSpc>
              <a:spcPct val="90000"/>
            </a:lnSpc>
            <a:spcBef>
              <a:spcPct val="0"/>
            </a:spcBef>
            <a:spcAft>
              <a:spcPct val="15000"/>
            </a:spcAft>
            <a:buChar char="••"/>
          </a:pPr>
          <a:r>
            <a:rPr lang="en-US" sz="1400" b="0" i="0" kern="1200" dirty="0" smtClean="0">
              <a:latin typeface="+mj-lt"/>
            </a:rPr>
            <a:t>Proper tuning parameter selection is good for predictive performance </a:t>
          </a:r>
          <a:endParaRPr lang="en-US" sz="1400" kern="1200" dirty="0">
            <a:latin typeface="+mj-lt"/>
          </a:endParaRPr>
        </a:p>
        <a:p>
          <a:pPr marL="114300" lvl="1" indent="-114300" algn="l" defTabSz="622300" rtl="0">
            <a:lnSpc>
              <a:spcPct val="90000"/>
            </a:lnSpc>
            <a:spcBef>
              <a:spcPct val="0"/>
            </a:spcBef>
            <a:spcAft>
              <a:spcPct val="15000"/>
            </a:spcAft>
            <a:buChar char="••"/>
          </a:pPr>
          <a:r>
            <a:rPr lang="en-US" sz="1400" b="0" i="0" kern="1200" dirty="0" smtClean="0">
              <a:latin typeface="+mj-lt"/>
            </a:rPr>
            <a:t>Test Error increases as dimensionality increases</a:t>
          </a:r>
          <a:endParaRPr lang="en-US" sz="1400" kern="1200" dirty="0">
            <a:latin typeface="+mj-lt"/>
          </a:endParaRPr>
        </a:p>
      </dsp:txBody>
      <dsp:txXfrm rot="10800000">
        <a:off x="685723" y="617574"/>
        <a:ext cx="3216106" cy="2451379"/>
      </dsp:txXfrm>
    </dsp:sp>
    <dsp:sp modelId="{22F45D63-7ED8-9446-8728-1B3B9171F849}">
      <dsp:nvSpPr>
        <dsp:cNvPr id="0" name=""/>
        <dsp:cNvSpPr/>
      </dsp:nvSpPr>
      <dsp:spPr>
        <a:xfrm rot="727881" flipH="1">
          <a:off x="20819" y="1228862"/>
          <a:ext cx="1574217" cy="1988239"/>
        </a:xfrm>
        <a:prstGeom prst="ellipse">
          <a:avLst/>
        </a:prstGeom>
        <a:noFill/>
        <a:ln w="12700" cap="flat" cmpd="sng" algn="in">
          <a:noFill/>
          <a:prstDash val="solid"/>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B9CE62-360B-B24E-ABBE-8A043523D9AF}">
      <dsp:nvSpPr>
        <dsp:cNvPr id="0" name=""/>
        <dsp:cNvSpPr/>
      </dsp:nvSpPr>
      <dsp:spPr>
        <a:xfrm>
          <a:off x="0" y="108000"/>
          <a:ext cx="8520600" cy="769859"/>
        </a:xfrm>
        <a:prstGeom prst="roundRect">
          <a:avLst/>
        </a:prstGeom>
        <a:solidFill>
          <a:schemeClr val="tx1">
            <a:lumMod val="50000"/>
            <a:lumOff val="5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en-US" sz="1400" b="1" i="0" u="sng" kern="1200" baseline="0" dirty="0" smtClean="0">
              <a:latin typeface="+mj-lt"/>
            </a:rPr>
            <a:t>Predictive Ability</a:t>
          </a:r>
          <a:r>
            <a:rPr lang="en-US" sz="1400" b="0" i="0" kern="1200" baseline="0" dirty="0" smtClean="0">
              <a:latin typeface="+mj-lt"/>
            </a:rPr>
            <a:t>: Test error incorporates the combination of both bias and variance. The shortcoming in a linear regression would be a situation where you sacrifice some bias in order lower the variance, to enhance the accuracy.</a:t>
          </a:r>
          <a:endParaRPr lang="en-US" sz="1400" kern="1200" dirty="0">
            <a:latin typeface="+mj-lt"/>
          </a:endParaRPr>
        </a:p>
      </dsp:txBody>
      <dsp:txXfrm>
        <a:off x="37581" y="145581"/>
        <a:ext cx="8445438" cy="694697"/>
      </dsp:txXfrm>
    </dsp:sp>
    <dsp:sp modelId="{204D5CA1-4E8B-4649-A01D-C2DD2B519E90}">
      <dsp:nvSpPr>
        <dsp:cNvPr id="0" name=""/>
        <dsp:cNvSpPr/>
      </dsp:nvSpPr>
      <dsp:spPr>
        <a:xfrm>
          <a:off x="0" y="918180"/>
          <a:ext cx="8520600" cy="769859"/>
        </a:xfrm>
        <a:prstGeom prst="roundRect">
          <a:avLst/>
        </a:prstGeom>
        <a:solidFill>
          <a:schemeClr val="tx1">
            <a:lumMod val="75000"/>
            <a:lumOff val="2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en-US" sz="1400" b="1" i="0" u="sng" kern="1200" baseline="0" dirty="0" smtClean="0">
              <a:latin typeface="+mj-lt"/>
            </a:rPr>
            <a:t>Interpretive Ability</a:t>
          </a:r>
          <a:r>
            <a:rPr lang="en-US" sz="1400" b="0" i="0" kern="1200" baseline="0" dirty="0" smtClean="0">
              <a:latin typeface="+mj-lt"/>
            </a:rPr>
            <a:t>: In a situation where the number of </a:t>
          </a:r>
          <a:r>
            <a:rPr lang="en-US" sz="1400" b="0" i="1" kern="1200" baseline="0" dirty="0" smtClean="0">
              <a:latin typeface="+mj-lt"/>
            </a:rPr>
            <a:t>p</a:t>
          </a:r>
          <a:r>
            <a:rPr lang="en-US" sz="1400" b="0" i="0" kern="1200" baseline="0" dirty="0" smtClean="0">
              <a:latin typeface="+mj-lt"/>
            </a:rPr>
            <a:t> is large, it sometimes forces us to select only a few variables that are deemed as relevant. This steers us in the direction of only maximizing these few variables and degrading the rest to supremely small coefficient values. </a:t>
          </a:r>
          <a:endParaRPr lang="en-US" sz="1400" kern="1200" dirty="0">
            <a:latin typeface="+mj-lt"/>
          </a:endParaRPr>
        </a:p>
      </dsp:txBody>
      <dsp:txXfrm>
        <a:off x="37581" y="955761"/>
        <a:ext cx="8445438" cy="694697"/>
      </dsp:txXfrm>
    </dsp:sp>
    <dsp:sp modelId="{C92CC728-C4D8-9D47-A97C-70A1B54B8AA1}">
      <dsp:nvSpPr>
        <dsp:cNvPr id="0" name=""/>
        <dsp:cNvSpPr/>
      </dsp:nvSpPr>
      <dsp:spPr>
        <a:xfrm>
          <a:off x="0" y="1728360"/>
          <a:ext cx="8520600" cy="769859"/>
        </a:xfrm>
        <a:prstGeom prst="roundRect">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en-US" sz="1400" b="0" i="0" kern="1200" baseline="0" dirty="0" smtClean="0">
              <a:latin typeface="+mj-lt"/>
            </a:rPr>
            <a:t>These shortcomings can lead to linear regression values that are not completely accurate.</a:t>
          </a:r>
          <a:endParaRPr lang="en-US" sz="1400" kern="1200" dirty="0">
            <a:latin typeface="+mj-lt"/>
          </a:endParaRPr>
        </a:p>
      </dsp:txBody>
      <dsp:txXfrm>
        <a:off x="37581" y="1765941"/>
        <a:ext cx="8445438" cy="694697"/>
      </dsp:txXfrm>
    </dsp:sp>
    <dsp:sp modelId="{BFB2E6A1-10B3-4147-8111-5441EBB8AA85}">
      <dsp:nvSpPr>
        <dsp:cNvPr id="0" name=""/>
        <dsp:cNvSpPr/>
      </dsp:nvSpPr>
      <dsp:spPr>
        <a:xfrm>
          <a:off x="0" y="2538540"/>
          <a:ext cx="8520600" cy="769859"/>
        </a:xfrm>
        <a:prstGeom prst="roundRect">
          <a:avLst/>
        </a:prstGeom>
        <a:gradFill rotWithShape="0">
          <a:gsLst>
            <a:gs pos="0">
              <a:schemeClr val="accent1">
                <a:hueOff val="0"/>
                <a:satOff val="0"/>
                <a:lumOff val="0"/>
                <a:alphaOff val="0"/>
                <a:tint val="100000"/>
                <a:satMod val="103000"/>
                <a:lumMod val="102000"/>
              </a:schemeClr>
            </a:gs>
            <a:gs pos="50000">
              <a:schemeClr val="accent1">
                <a:hueOff val="0"/>
                <a:satOff val="0"/>
                <a:lumOff val="0"/>
                <a:alphaOff val="0"/>
                <a:shade val="100000"/>
                <a:satMod val="110000"/>
                <a:lumMod val="100000"/>
              </a:schemeClr>
            </a:gs>
            <a:gs pos="100000">
              <a:schemeClr val="accent1">
                <a:hueOff val="0"/>
                <a:satOff val="0"/>
                <a:lumOff val="0"/>
                <a:alphaOff val="0"/>
                <a:shade val="70000"/>
                <a:satMod val="120000"/>
                <a:lumMod val="99000"/>
              </a:schemeClr>
            </a:gs>
          </a:gsLst>
          <a:path path="circle">
            <a:fillToRect l="100000" t="100000" r="100000" b="100000"/>
          </a:path>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l" defTabSz="622300" rtl="0">
            <a:lnSpc>
              <a:spcPct val="90000"/>
            </a:lnSpc>
            <a:spcBef>
              <a:spcPct val="0"/>
            </a:spcBef>
            <a:spcAft>
              <a:spcPct val="35000"/>
            </a:spcAft>
          </a:pPr>
          <a:r>
            <a:rPr lang="en-US" sz="1400" b="0" i="0" kern="1200" baseline="0" smtClean="0"/>
            <a:t>*****Cite Source within slide****  </a:t>
          </a:r>
          <a:endParaRPr lang="en-US" sz="1400" kern="1200"/>
        </a:p>
      </dsp:txBody>
      <dsp:txXfrm>
        <a:off x="37581" y="2576121"/>
        <a:ext cx="8445438" cy="694697"/>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1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1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 Id="rId3" Type="http://schemas.openxmlformats.org/officeDocument/2006/relationships/hyperlink" Target="http://www.stat.cmu.edu/~ryantibs/advmethods/notes/highdim.pdf"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 Id="rId3" Type="http://schemas.openxmlformats.org/officeDocument/2006/relationships/hyperlink" Target="https://www.ncbi.nlm.nih.gov/pmc/articles/PMC2238676/"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3" name="Shape 1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0" name="Shape 1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4" name="Shape 15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Shape 1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Shape 16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Clr>
                <a:schemeClr val="dk1"/>
              </a:buClr>
              <a:buSzPct val="100000"/>
              <a:buFont typeface="Arial"/>
              <a:buNone/>
            </a:pPr>
            <a:r>
              <a:rPr lang="en">
                <a:solidFill>
                  <a:schemeClr val="dk1"/>
                </a:solidFill>
              </a:rPr>
              <a:t>Website source for two shortcomings: </a:t>
            </a:r>
            <a:r>
              <a:rPr lang="en" u="sng">
                <a:solidFill>
                  <a:schemeClr val="accent5"/>
                </a:solidFill>
                <a:hlinkClick r:id="rId3"/>
              </a:rPr>
              <a:t>http://www.stat.cmu.edu/~ryantibs/advmethods/notes/highdim.pdf</a:t>
            </a:r>
            <a:r>
              <a:rPr lang="en">
                <a:solidFill>
                  <a:schemeClr val="dk1"/>
                </a:solidFill>
              </a:rPr>
              <a:t>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8" name="Shape 1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5" name="Shape 17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u="sng">
                <a:solidFill>
                  <a:schemeClr val="hlink"/>
                </a:solidFill>
                <a:hlinkClick r:id="rId3"/>
              </a:rPr>
              <a:t>https://www.ncbi.nlm.nih.gov/pmc/articles/PMC2238676/</a:t>
            </a:r>
          </a:p>
          <a:p>
            <a:pPr lv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6" name="Shape 1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4" name="Shape 2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https://arxiv.org/abs/1406.5062</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2" name="Shape 2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Shape 2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7" name="Shape 2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Shape 2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4" name="Shape 22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0" name="Shape 2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 name="Shape 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9" name="Shape 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8838008" y="891903"/>
            <a:ext cx="305991" cy="614363"/>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816685" y="857470"/>
            <a:ext cx="5275772" cy="3201724"/>
          </a:xfrm>
        </p:spPr>
        <p:txBody>
          <a:bodyPr anchor="t">
            <a:normAutofit/>
          </a:bodyPr>
          <a:lstStyle>
            <a:lvl1pPr algn="l">
              <a:lnSpc>
                <a:spcPct val="85000"/>
              </a:lnSpc>
              <a:defRPr sz="5775"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16685" y="4153444"/>
            <a:ext cx="5275772" cy="529766"/>
          </a:xfrm>
        </p:spPr>
        <p:txBody>
          <a:bodyPr>
            <a:normAutofit/>
          </a:bodyPr>
          <a:lstStyle>
            <a:lvl1pPr marL="0" indent="0" algn="l">
              <a:lnSpc>
                <a:spcPct val="114000"/>
              </a:lnSpc>
              <a:spcBef>
                <a:spcPts val="0"/>
              </a:spcBef>
              <a:buNone/>
              <a:defRPr sz="1500" b="0" i="1"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816685" y="4735830"/>
            <a:ext cx="1197467" cy="273844"/>
          </a:xfrm>
        </p:spPr>
        <p:txBody>
          <a:bodyPr/>
          <a:lstStyle>
            <a:lvl1pPr algn="l">
              <a:defRPr sz="900">
                <a:solidFill>
                  <a:schemeClr val="tx2"/>
                </a:solidFill>
              </a:defRPr>
            </a:lvl1pPr>
          </a:lstStyle>
          <a:p>
            <a:endParaRPr lang="en-US" dirty="0"/>
          </a:p>
        </p:txBody>
      </p:sp>
      <p:sp>
        <p:nvSpPr>
          <p:cNvPr id="5" name="Footer Placeholder 4"/>
          <p:cNvSpPr>
            <a:spLocks noGrp="1"/>
          </p:cNvSpPr>
          <p:nvPr>
            <p:ph type="ftr" sz="quarter" idx="11"/>
          </p:nvPr>
        </p:nvSpPr>
        <p:spPr>
          <a:xfrm>
            <a:off x="2250444" y="4735830"/>
            <a:ext cx="3842012" cy="273844"/>
          </a:xfrm>
        </p:spPr>
        <p:txBody>
          <a:bodyPr/>
          <a:lstStyle>
            <a:lvl1pPr algn="l">
              <a:defRPr b="0">
                <a:solidFill>
                  <a:schemeClr val="tx2"/>
                </a:solidFill>
              </a:defRPr>
            </a:lvl1pPr>
          </a:lstStyle>
          <a:p>
            <a:endParaRPr lang="en-US" dirty="0"/>
          </a:p>
        </p:txBody>
      </p:sp>
      <p:sp>
        <p:nvSpPr>
          <p:cNvPr id="6" name="Slide Number Placeholder 5"/>
          <p:cNvSpPr>
            <a:spLocks noGrp="1"/>
          </p:cNvSpPr>
          <p:nvPr>
            <p:ph type="sldNum" sz="quarter" idx="12"/>
          </p:nvPr>
        </p:nvSpPr>
        <p:spPr>
          <a:xfrm>
            <a:off x="8838008" y="1062162"/>
            <a:ext cx="305991" cy="273844"/>
          </a:xfrm>
        </p:spPr>
        <p:txBody>
          <a:bodyPr/>
          <a:lstStyle>
            <a:lvl1pPr algn="r">
              <a:defRPr>
                <a:solidFill>
                  <a:schemeClr val="bg2"/>
                </a:solidFill>
              </a:defRPr>
            </a:lvl1p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cxnSp>
        <p:nvCxnSpPr>
          <p:cNvPr id="9" name="Straight Connector 8" title="Verticle Rule Line"/>
          <p:cNvCxnSpPr/>
          <p:nvPr/>
        </p:nvCxnSpPr>
        <p:spPr>
          <a:xfrm>
            <a:off x="580391" y="942975"/>
            <a:ext cx="0" cy="4200525"/>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extLst mod="1">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86200" y="480060"/>
            <a:ext cx="4686299" cy="418810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8838008" y="4035435"/>
            <a:ext cx="305991" cy="614363"/>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w="0">
            <a:noFill/>
            <a:prstDash val="solid"/>
            <a:round/>
            <a:headEnd/>
            <a:tailEnd/>
          </a:ln>
        </p:spPr>
      </p:sp>
      <p:sp>
        <p:nvSpPr>
          <p:cNvPr id="2" name="Vertical Title 1"/>
          <p:cNvSpPr>
            <a:spLocks noGrp="1"/>
          </p:cNvSpPr>
          <p:nvPr>
            <p:ph type="title" orient="vert"/>
          </p:nvPr>
        </p:nvSpPr>
        <p:spPr>
          <a:xfrm>
            <a:off x="5993074" y="482198"/>
            <a:ext cx="1835003" cy="3508580"/>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82199"/>
            <a:ext cx="5303009" cy="350857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4902140" y="4445349"/>
            <a:ext cx="2861142" cy="273844"/>
          </a:xfrm>
        </p:spPr>
        <p:txBody>
          <a:bodyPr/>
          <a:lstStyle/>
          <a:p>
            <a:endParaRPr lang="en-US" dirty="0"/>
          </a:p>
        </p:txBody>
      </p:sp>
      <p:sp>
        <p:nvSpPr>
          <p:cNvPr id="5" name="Footer Placeholder 4"/>
          <p:cNvSpPr>
            <a:spLocks noGrp="1"/>
          </p:cNvSpPr>
          <p:nvPr>
            <p:ph type="ftr" sz="quarter" idx="11"/>
          </p:nvPr>
        </p:nvSpPr>
        <p:spPr>
          <a:xfrm>
            <a:off x="4902140" y="4736962"/>
            <a:ext cx="2861142" cy="273844"/>
          </a:xfrm>
        </p:spPr>
        <p:txBody>
          <a:bodyPr/>
          <a:lstStyle/>
          <a:p>
            <a:endParaRPr lang="en-US" dirty="0"/>
          </a:p>
        </p:txBody>
      </p:sp>
      <p:sp>
        <p:nvSpPr>
          <p:cNvPr id="6" name="Slide Number Placeholder 5"/>
          <p:cNvSpPr>
            <a:spLocks noGrp="1"/>
          </p:cNvSpPr>
          <p:nvPr>
            <p:ph type="sldNum" sz="quarter" idx="12"/>
          </p:nvPr>
        </p:nvSpPr>
        <p:spPr>
          <a:xfrm>
            <a:off x="8838008" y="4205694"/>
            <a:ext cx="305991" cy="273844"/>
          </a:xfrm>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cxnSp>
        <p:nvCxnSpPr>
          <p:cNvPr id="13" name="Straight Connector 12" title="Horizontal Rule Line"/>
          <p:cNvCxnSpPr/>
          <p:nvPr/>
        </p:nvCxnSpPr>
        <p:spPr>
          <a:xfrm>
            <a:off x="1" y="4649798"/>
            <a:ext cx="7695008"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4353730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837948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8838008" y="1045311"/>
            <a:ext cx="305991" cy="614363"/>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460755" y="1928792"/>
            <a:ext cx="6222491" cy="2464615"/>
          </a:xfrm>
        </p:spPr>
        <p:txBody>
          <a:bodyPr anchor="t">
            <a:normAutofit/>
          </a:bodyPr>
          <a:lstStyle>
            <a:lvl1pPr>
              <a:lnSpc>
                <a:spcPct val="85000"/>
              </a:lnSpc>
              <a:defRPr sz="5775" cap="all" baseline="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460755" y="1045311"/>
            <a:ext cx="6301072" cy="614363"/>
          </a:xfrm>
        </p:spPr>
        <p:txBody>
          <a:bodyPr anchor="ctr">
            <a:normAutofit/>
          </a:bodyPr>
          <a:lstStyle>
            <a:lvl1pPr marL="0" indent="0" algn="r">
              <a:lnSpc>
                <a:spcPct val="113000"/>
              </a:lnSpc>
              <a:spcBef>
                <a:spcPts val="0"/>
              </a:spcBef>
              <a:buNone/>
              <a:defRPr sz="1500" b="0" i="1" baseline="0">
                <a:solidFill>
                  <a:schemeClr val="tx1">
                    <a:lumMod val="85000"/>
                    <a:lumOff val="1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57216" y="4735830"/>
            <a:ext cx="1197467" cy="273844"/>
          </a:xfrm>
        </p:spPr>
        <p:txBody>
          <a:bodyPr/>
          <a:lstStyle>
            <a:lvl1pPr>
              <a:defRPr sz="900">
                <a:solidFill>
                  <a:schemeClr val="tx1">
                    <a:lumMod val="85000"/>
                    <a:lumOff val="15000"/>
                  </a:schemeClr>
                </a:solidFill>
              </a:defRPr>
            </a:lvl1pPr>
          </a:lstStyle>
          <a:p>
            <a:endParaRPr lang="en-US" dirty="0"/>
          </a:p>
        </p:txBody>
      </p:sp>
      <p:sp>
        <p:nvSpPr>
          <p:cNvPr id="5" name="Footer Placeholder 4"/>
          <p:cNvSpPr>
            <a:spLocks noGrp="1"/>
          </p:cNvSpPr>
          <p:nvPr>
            <p:ph type="ftr" sz="quarter" idx="11"/>
          </p:nvPr>
        </p:nvSpPr>
        <p:spPr>
          <a:xfrm>
            <a:off x="1460755" y="4735830"/>
            <a:ext cx="4860170" cy="273844"/>
          </a:xfrm>
        </p:spPr>
        <p:txBody>
          <a:bodyPr/>
          <a:lstStyle>
            <a:lvl1pPr>
              <a:defRPr b="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838008" y="1215570"/>
            <a:ext cx="305991" cy="273844"/>
          </a:xfrm>
        </p:spPr>
        <p:txBody>
          <a:bodyPr/>
          <a:lstStyle>
            <a:lvl1pPr>
              <a:defRPr>
                <a:solidFill>
                  <a:schemeClr val="bg2"/>
                </a:solidFill>
              </a:defRPr>
            </a:lvl1p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cxnSp>
        <p:nvCxnSpPr>
          <p:cNvPr id="10" name="Straight Connector 9" title="Horizontal Rule Line"/>
          <p:cNvCxnSpPr/>
          <p:nvPr/>
        </p:nvCxnSpPr>
        <p:spPr>
          <a:xfrm flipH="1">
            <a:off x="1" y="4633625"/>
            <a:ext cx="7683245"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86200" y="405471"/>
            <a:ext cx="4686300" cy="186671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86200" y="2784350"/>
            <a:ext cx="4686300" cy="186167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71500" y="418338"/>
            <a:ext cx="2873502" cy="371703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86200" y="418549"/>
            <a:ext cx="4684014" cy="685800"/>
          </a:xfrm>
        </p:spPr>
        <p:txBody>
          <a:bodyPr anchor="b">
            <a:normAutofit/>
          </a:bodyPr>
          <a:lstStyle>
            <a:lvl1pPr marL="0" indent="0">
              <a:lnSpc>
                <a:spcPct val="113000"/>
              </a:lnSpc>
              <a:spcBef>
                <a:spcPts val="0"/>
              </a:spcBef>
              <a:buNone/>
              <a:defRPr sz="1800" b="0" i="1" baseline="0">
                <a:solidFill>
                  <a:schemeClr val="tx1">
                    <a:lumMod val="85000"/>
                    <a:lumOff val="1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3886200" y="1145003"/>
            <a:ext cx="4684014" cy="131673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86200" y="2775620"/>
            <a:ext cx="4686300" cy="685800"/>
          </a:xfrm>
        </p:spPr>
        <p:txBody>
          <a:bodyPr anchor="b">
            <a:normAutofit/>
          </a:bodyPr>
          <a:lstStyle>
            <a:lvl1pPr marL="0" indent="0">
              <a:buNone/>
              <a:defRPr sz="1800" b="0" i="1" baseline="0">
                <a:solidFill>
                  <a:schemeClr val="tx1">
                    <a:lumMod val="85000"/>
                    <a:lumOff val="1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3886200" y="3502074"/>
            <a:ext cx="4684014" cy="131673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lvl="0">
              <a:spcBef>
                <a:spcPts val="0"/>
              </a:spcBef>
              <a:buNone/>
            </a:pPr>
            <a:fld id="{00000000-1234-1234-1234-123412341234}" type="slidenum">
              <a:rPr lang="en" smtClean="0"/>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1500" y="416609"/>
            <a:ext cx="2879082" cy="1440767"/>
          </a:xfrm>
        </p:spPr>
        <p:txBody>
          <a:bodyPr anchor="t">
            <a:noAutofit/>
          </a:bodyPr>
          <a:lstStyle>
            <a:lvl1pPr>
              <a:lnSpc>
                <a:spcPct val="93000"/>
              </a:lnSpc>
              <a:defRPr sz="3000"/>
            </a:lvl1pPr>
          </a:lstStyle>
          <a:p>
            <a:r>
              <a:rPr lang="en-US" smtClean="0"/>
              <a:t>Click to edit Master title style</a:t>
            </a:r>
            <a:endParaRPr lang="en-US" dirty="0"/>
          </a:p>
        </p:txBody>
      </p:sp>
      <p:sp>
        <p:nvSpPr>
          <p:cNvPr id="3" name="Content Placeholder 2"/>
          <p:cNvSpPr>
            <a:spLocks noGrp="1"/>
          </p:cNvSpPr>
          <p:nvPr>
            <p:ph idx="1"/>
          </p:nvPr>
        </p:nvSpPr>
        <p:spPr>
          <a:xfrm>
            <a:off x="3886200" y="423110"/>
            <a:ext cx="4686300" cy="4216983"/>
          </a:xfrm>
        </p:spPr>
        <p:txBody>
          <a:bodyPr/>
          <a:lstStyle>
            <a:lvl1pPr>
              <a:lnSpc>
                <a:spcPct val="112000"/>
              </a:lnSpc>
              <a:defRPr sz="1500"/>
            </a:lvl1pPr>
            <a:lvl2pPr>
              <a:lnSpc>
                <a:spcPct val="112000"/>
              </a:lnSpc>
              <a:defRPr sz="1350"/>
            </a:lvl2pPr>
            <a:lvl3pPr>
              <a:lnSpc>
                <a:spcPct val="112000"/>
              </a:lnSpc>
              <a:defRPr sz="1200"/>
            </a:lvl3pPr>
            <a:lvl4pPr>
              <a:lnSpc>
                <a:spcPct val="112000"/>
              </a:lnSpc>
              <a:defRPr sz="1050"/>
            </a:lvl4pPr>
            <a:lvl5pPr>
              <a:lnSpc>
                <a:spcPct val="112000"/>
              </a:lnSpc>
              <a:defRPr sz="1050"/>
            </a:lvl5pPr>
            <a:lvl6pPr>
              <a:defRPr sz="1050"/>
            </a:lvl6pPr>
            <a:lvl7pPr>
              <a:defRPr sz="1050"/>
            </a:lvl7pPr>
            <a:lvl8pPr>
              <a:defRPr sz="1050"/>
            </a:lvl8pPr>
            <a:lvl9pPr>
              <a:defRPr sz="10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71500" y="1966134"/>
            <a:ext cx="2879082" cy="2429653"/>
          </a:xfrm>
        </p:spPr>
        <p:txBody>
          <a:bodyPr/>
          <a:lstStyle>
            <a:lvl1pPr marL="0" indent="0" algn="r">
              <a:lnSpc>
                <a:spcPct val="125000"/>
              </a:lnSpc>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69214" y="417946"/>
            <a:ext cx="2880360" cy="1439429"/>
          </a:xfrm>
        </p:spPr>
        <p:txBody>
          <a:bodyPr anchor="t">
            <a:noAutofit/>
          </a:bodyPr>
          <a:lstStyle>
            <a:lvl1pPr>
              <a:lnSpc>
                <a:spcPct val="93000"/>
              </a:lnSpc>
              <a:defRPr sz="30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943350" y="1"/>
            <a:ext cx="4629150" cy="514349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69214" y="1966134"/>
            <a:ext cx="2880360" cy="2427732"/>
          </a:xfrm>
        </p:spPr>
        <p:txBody>
          <a:bodyPr/>
          <a:lstStyle>
            <a:lvl1pPr marL="0" indent="0" algn="r">
              <a:lnSpc>
                <a:spcPct val="125000"/>
              </a:lnSpc>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8838008" y="4035435"/>
            <a:ext cx="305991" cy="614363"/>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571500" y="419759"/>
            <a:ext cx="2875430" cy="3714369"/>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886200" y="426800"/>
            <a:ext cx="4686299" cy="424136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71501" y="4447545"/>
            <a:ext cx="2861142" cy="273844"/>
          </a:xfrm>
          <a:prstGeom prst="rect">
            <a:avLst/>
          </a:prstGeom>
        </p:spPr>
        <p:txBody>
          <a:bodyPr vert="horz" lIns="91440" tIns="45720" rIns="91440" bIns="45720" rtlCol="0" anchor="t"/>
          <a:lstStyle>
            <a:lvl1pPr algn="r">
              <a:defRPr sz="750" b="0" i="1" baseline="0">
                <a:solidFill>
                  <a:schemeClr val="tx1">
                    <a:lumMod val="85000"/>
                    <a:lumOff val="15000"/>
                  </a:schemeClr>
                </a:solidFill>
                <a:latin typeface="+mj-lt"/>
              </a:defRPr>
            </a:lvl1pPr>
          </a:lstStyle>
          <a:p>
            <a:endParaRPr lang="en-US" dirty="0"/>
          </a:p>
        </p:txBody>
      </p:sp>
      <p:sp>
        <p:nvSpPr>
          <p:cNvPr id="5" name="Footer Placeholder 4"/>
          <p:cNvSpPr>
            <a:spLocks noGrp="1"/>
          </p:cNvSpPr>
          <p:nvPr>
            <p:ph type="ftr" sz="quarter" idx="3"/>
          </p:nvPr>
        </p:nvSpPr>
        <p:spPr>
          <a:xfrm>
            <a:off x="571501" y="4735830"/>
            <a:ext cx="2861142" cy="273844"/>
          </a:xfrm>
          <a:prstGeom prst="rect">
            <a:avLst/>
          </a:prstGeom>
        </p:spPr>
        <p:txBody>
          <a:bodyPr vert="horz" lIns="91440" tIns="45720" rIns="91440" bIns="45720" rtlCol="0" anchor="t"/>
          <a:lstStyle>
            <a:lvl1pPr algn="r">
              <a:defRPr sz="900" b="1" i="1" baseline="0">
                <a:solidFill>
                  <a:schemeClr val="tx1">
                    <a:lumMod val="85000"/>
                    <a:lumOff val="15000"/>
                  </a:schemeClr>
                </a:solidFill>
                <a:latin typeface="+mj-lt"/>
              </a:defRPr>
            </a:lvl1pPr>
          </a:lstStyle>
          <a:p>
            <a:endParaRPr lang="en-US" dirty="0"/>
          </a:p>
        </p:txBody>
      </p:sp>
      <p:sp>
        <p:nvSpPr>
          <p:cNvPr id="6" name="Slide Number Placeholder 5"/>
          <p:cNvSpPr>
            <a:spLocks noGrp="1"/>
          </p:cNvSpPr>
          <p:nvPr>
            <p:ph type="sldNum" sz="quarter" idx="4"/>
          </p:nvPr>
        </p:nvSpPr>
        <p:spPr>
          <a:xfrm>
            <a:off x="8838008" y="4205694"/>
            <a:ext cx="305991" cy="273844"/>
          </a:xfrm>
          <a:prstGeom prst="rect">
            <a:avLst/>
          </a:prstGeom>
        </p:spPr>
        <p:txBody>
          <a:bodyPr vert="horz" lIns="91440" tIns="45720" rIns="91440" bIns="45720" rtlCol="0" anchor="ctr"/>
          <a:lstStyle>
            <a:lvl1pPr algn="r">
              <a:defRPr sz="900" b="0" i="1" baseline="0">
                <a:solidFill>
                  <a:schemeClr val="bg2"/>
                </a:solidFill>
                <a:latin typeface="+mj-lt"/>
              </a:defRPr>
            </a:lvl1p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cxnSp>
        <p:nvCxnSpPr>
          <p:cNvPr id="10" name="Straight Connector 9" title="Horizontal Rule Line"/>
          <p:cNvCxnSpPr/>
          <p:nvPr/>
        </p:nvCxnSpPr>
        <p:spPr>
          <a:xfrm>
            <a:off x="0" y="4649798"/>
            <a:ext cx="337185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756943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Lst>
  <p:hf hdr="0" ftr="0" dt="0"/>
  <p:txStyles>
    <p:titleStyle>
      <a:lvl1pPr algn="r" defTabSz="685800" rtl="0" eaLnBrk="1" latinLnBrk="0" hangingPunct="1">
        <a:lnSpc>
          <a:spcPct val="90000"/>
        </a:lnSpc>
        <a:spcBef>
          <a:spcPct val="0"/>
        </a:spcBef>
        <a:buNone/>
        <a:defRPr sz="3750" b="0" i="1" kern="1200" baseline="0">
          <a:solidFill>
            <a:schemeClr val="tx1">
              <a:lumMod val="85000"/>
              <a:lumOff val="15000"/>
            </a:schemeClr>
          </a:solidFill>
          <a:latin typeface="+mj-lt"/>
          <a:ea typeface="+mj-ea"/>
          <a:cs typeface="+mj-cs"/>
        </a:defRPr>
      </a:lvl1pPr>
    </p:titleStyle>
    <p:bodyStyle>
      <a:lvl1pPr marL="212598" indent="-212598" algn="l" defTabSz="685800" rtl="0" eaLnBrk="1" latinLnBrk="0" hangingPunct="1">
        <a:lnSpc>
          <a:spcPct val="112000"/>
        </a:lnSpc>
        <a:spcBef>
          <a:spcPts val="675"/>
        </a:spcBef>
        <a:buFont typeface="Arial" panose="020B0604020202020204" pitchFamily="34" charset="0"/>
        <a:buChar char="•"/>
        <a:defRPr sz="1500" kern="1200" baseline="0">
          <a:solidFill>
            <a:schemeClr val="tx1">
              <a:lumMod val="85000"/>
              <a:lumOff val="15000"/>
            </a:schemeClr>
          </a:solidFill>
          <a:latin typeface="+mn-lt"/>
          <a:ea typeface="+mn-ea"/>
          <a:cs typeface="+mn-cs"/>
        </a:defRPr>
      </a:lvl1pPr>
      <a:lvl2pPr marL="212598" indent="-212598" algn="l" defTabSz="685800" rtl="0" eaLnBrk="1" latinLnBrk="0" hangingPunct="1">
        <a:lnSpc>
          <a:spcPct val="112000"/>
        </a:lnSpc>
        <a:spcBef>
          <a:spcPts val="675"/>
        </a:spcBef>
        <a:buFont typeface="Corbel" panose="020B0503020204020204" pitchFamily="34" charset="0"/>
        <a:buChar char="–"/>
        <a:defRPr sz="1350" kern="1200" baseline="0">
          <a:solidFill>
            <a:schemeClr val="tx1">
              <a:lumMod val="85000"/>
              <a:lumOff val="15000"/>
            </a:schemeClr>
          </a:solidFill>
          <a:latin typeface="+mn-lt"/>
          <a:ea typeface="+mn-ea"/>
          <a:cs typeface="+mn-cs"/>
        </a:defRPr>
      </a:lvl2pPr>
      <a:lvl3pPr marL="212598" indent="-212598" algn="l" defTabSz="685800" rtl="0" eaLnBrk="1" latinLnBrk="0" hangingPunct="1">
        <a:lnSpc>
          <a:spcPct val="112000"/>
        </a:lnSpc>
        <a:spcBef>
          <a:spcPts val="675"/>
        </a:spcBef>
        <a:buFont typeface="Arial" panose="020B0604020202020204" pitchFamily="34" charset="0"/>
        <a:buChar char="•"/>
        <a:defRPr sz="1200" kern="1200" baseline="0">
          <a:solidFill>
            <a:schemeClr val="tx1">
              <a:lumMod val="85000"/>
              <a:lumOff val="15000"/>
            </a:schemeClr>
          </a:solidFill>
          <a:latin typeface="+mn-lt"/>
          <a:ea typeface="+mn-ea"/>
          <a:cs typeface="+mn-cs"/>
        </a:defRPr>
      </a:lvl3pPr>
      <a:lvl4pPr marL="212598" indent="-212598" algn="l" defTabSz="685800" rtl="0" eaLnBrk="1" latinLnBrk="0" hangingPunct="1">
        <a:lnSpc>
          <a:spcPct val="112000"/>
        </a:lnSpc>
        <a:spcBef>
          <a:spcPts val="675"/>
        </a:spcBef>
        <a:buFont typeface="Corbel" panose="020B0503020204020204" pitchFamily="34" charset="0"/>
        <a:buChar char="–"/>
        <a:defRPr sz="1050" kern="1200" baseline="0">
          <a:solidFill>
            <a:schemeClr val="tx1">
              <a:lumMod val="85000"/>
              <a:lumOff val="15000"/>
            </a:schemeClr>
          </a:solidFill>
          <a:latin typeface="+mn-lt"/>
          <a:ea typeface="+mn-ea"/>
          <a:cs typeface="+mn-cs"/>
        </a:defRPr>
      </a:lvl4pPr>
      <a:lvl5pPr marL="212598" indent="-212598" algn="l" defTabSz="685800" rtl="0" eaLnBrk="1" latinLnBrk="0" hangingPunct="1">
        <a:lnSpc>
          <a:spcPct val="112000"/>
        </a:lnSpc>
        <a:spcBef>
          <a:spcPts val="675"/>
        </a:spcBef>
        <a:buFont typeface="Arial" panose="020B0604020202020204" pitchFamily="34" charset="0"/>
        <a:buChar char="•"/>
        <a:defRPr sz="1050" i="1" kern="1200" baseline="0">
          <a:solidFill>
            <a:schemeClr val="tx1">
              <a:lumMod val="85000"/>
              <a:lumOff val="15000"/>
            </a:schemeClr>
          </a:solidFill>
          <a:latin typeface="+mn-lt"/>
          <a:ea typeface="+mn-ea"/>
          <a:cs typeface="+mn-cs"/>
        </a:defRPr>
      </a:lvl5pPr>
      <a:lvl6pPr marL="212598" indent="-212598" algn="l" defTabSz="685800" rtl="0" eaLnBrk="1" latinLnBrk="0" hangingPunct="1">
        <a:lnSpc>
          <a:spcPct val="112000"/>
        </a:lnSpc>
        <a:spcBef>
          <a:spcPts val="975"/>
        </a:spcBef>
        <a:buFont typeface="Corbel" panose="020B0503020204020204" pitchFamily="34" charset="0"/>
        <a:buChar char="–"/>
        <a:defRPr sz="1050" kern="1200">
          <a:solidFill>
            <a:schemeClr val="tx1">
              <a:lumMod val="85000"/>
              <a:lumOff val="15000"/>
            </a:schemeClr>
          </a:solidFill>
          <a:latin typeface="+mn-lt"/>
          <a:ea typeface="+mn-ea"/>
          <a:cs typeface="+mn-cs"/>
        </a:defRPr>
      </a:lvl6pPr>
      <a:lvl7pPr marL="212598" indent="-212598" algn="l" defTabSz="685800" rtl="0" eaLnBrk="1" latinLnBrk="0" hangingPunct="1">
        <a:lnSpc>
          <a:spcPct val="112000"/>
        </a:lnSpc>
        <a:spcBef>
          <a:spcPts val="975"/>
        </a:spcBef>
        <a:buFont typeface="Arial" panose="020B0604020202020204" pitchFamily="34" charset="0"/>
        <a:buChar char="•"/>
        <a:defRPr sz="1050" i="1" kern="1200">
          <a:solidFill>
            <a:schemeClr val="tx1">
              <a:lumMod val="85000"/>
              <a:lumOff val="15000"/>
            </a:schemeClr>
          </a:solidFill>
          <a:latin typeface="+mn-lt"/>
          <a:ea typeface="+mn-ea"/>
          <a:cs typeface="+mn-cs"/>
        </a:defRPr>
      </a:lvl7pPr>
      <a:lvl8pPr marL="212598" indent="-212598" algn="l" defTabSz="685800" rtl="0" eaLnBrk="1" latinLnBrk="0" hangingPunct="1">
        <a:lnSpc>
          <a:spcPct val="112000"/>
        </a:lnSpc>
        <a:spcBef>
          <a:spcPts val="975"/>
        </a:spcBef>
        <a:buFont typeface="Corbel" panose="020B0503020204020204" pitchFamily="34" charset="0"/>
        <a:buChar char="–"/>
        <a:defRPr sz="1050" kern="1200">
          <a:solidFill>
            <a:schemeClr val="tx1">
              <a:lumMod val="85000"/>
              <a:lumOff val="15000"/>
            </a:schemeClr>
          </a:solidFill>
          <a:latin typeface="+mn-lt"/>
          <a:ea typeface="+mn-ea"/>
          <a:cs typeface="+mn-cs"/>
        </a:defRPr>
      </a:lvl8pPr>
      <a:lvl9pPr marL="212598" indent="-212598" algn="l" defTabSz="685800" rtl="0" eaLnBrk="1" latinLnBrk="0" hangingPunct="1">
        <a:lnSpc>
          <a:spcPct val="112000"/>
        </a:lnSpc>
        <a:spcBef>
          <a:spcPts val="975"/>
        </a:spcBef>
        <a:buFont typeface="Arial" panose="020B0604020202020204" pitchFamily="34" charset="0"/>
        <a:buChar char="•"/>
        <a:defRPr sz="1050" i="1" kern="1200" baseline="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diagramData" Target="../diagrams/data5.xml"/><Relationship Id="rId5" Type="http://schemas.openxmlformats.org/officeDocument/2006/relationships/diagramLayout" Target="../diagrams/layout5.xml"/><Relationship Id="rId6" Type="http://schemas.openxmlformats.org/officeDocument/2006/relationships/diagramQuickStyle" Target="../diagrams/quickStyle5.xml"/><Relationship Id="rId7" Type="http://schemas.openxmlformats.org/officeDocument/2006/relationships/diagramColors" Target="../diagrams/colors5.xml"/><Relationship Id="rId8" Type="http://schemas.microsoft.com/office/2007/relationships/diagramDrawing" Target="../diagrams/drawing5.xml"/><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6.xml"/><Relationship Id="rId4" Type="http://schemas.openxmlformats.org/officeDocument/2006/relationships/diagramLayout" Target="../diagrams/layout6.xml"/><Relationship Id="rId5" Type="http://schemas.openxmlformats.org/officeDocument/2006/relationships/diagramQuickStyle" Target="../diagrams/quickStyle6.xml"/><Relationship Id="rId6" Type="http://schemas.openxmlformats.org/officeDocument/2006/relationships/diagramColors" Target="../diagrams/colors6.xml"/><Relationship Id="rId7" Type="http://schemas.microsoft.com/office/2007/relationships/diagramDrawing" Target="../diagrams/drawing6.xml"/><Relationship Id="rId8" Type="http://schemas.openxmlformats.org/officeDocument/2006/relationships/image" Target="../media/image5.png"/><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7.xml"/><Relationship Id="rId4" Type="http://schemas.openxmlformats.org/officeDocument/2006/relationships/diagramLayout" Target="../diagrams/layout7.xml"/><Relationship Id="rId5" Type="http://schemas.openxmlformats.org/officeDocument/2006/relationships/diagramQuickStyle" Target="../diagrams/quickStyle7.xml"/><Relationship Id="rId6" Type="http://schemas.openxmlformats.org/officeDocument/2006/relationships/diagramColors" Target="../diagrams/colors7.xml"/><Relationship Id="rId7" Type="http://schemas.microsoft.com/office/2007/relationships/diagramDrawing" Target="../diagrams/drawing7.xml"/><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diagramData" Target="../diagrams/data8.xml"/><Relationship Id="rId5" Type="http://schemas.openxmlformats.org/officeDocument/2006/relationships/diagramLayout" Target="../diagrams/layout8.xml"/><Relationship Id="rId6" Type="http://schemas.openxmlformats.org/officeDocument/2006/relationships/diagramQuickStyle" Target="../diagrams/quickStyle8.xml"/><Relationship Id="rId7" Type="http://schemas.openxmlformats.org/officeDocument/2006/relationships/diagramColors" Target="../diagrams/colors8.xml"/><Relationship Id="rId8" Type="http://schemas.microsoft.com/office/2007/relationships/diagramDrawing" Target="../diagrams/drawing8.xml"/><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9.xml"/><Relationship Id="rId4" Type="http://schemas.openxmlformats.org/officeDocument/2006/relationships/diagramLayout" Target="../diagrams/layout9.xml"/><Relationship Id="rId5" Type="http://schemas.openxmlformats.org/officeDocument/2006/relationships/diagramQuickStyle" Target="../diagrams/quickStyle9.xml"/><Relationship Id="rId6" Type="http://schemas.openxmlformats.org/officeDocument/2006/relationships/diagramColors" Target="../diagrams/colors9.xml"/><Relationship Id="rId7" Type="http://schemas.microsoft.com/office/2007/relationships/diagramDrawing" Target="../diagrams/drawing9.xml"/><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0.xml"/><Relationship Id="rId4" Type="http://schemas.openxmlformats.org/officeDocument/2006/relationships/diagramLayout" Target="../diagrams/layout10.xml"/><Relationship Id="rId5" Type="http://schemas.openxmlformats.org/officeDocument/2006/relationships/diagramQuickStyle" Target="../diagrams/quickStyle10.xml"/><Relationship Id="rId6" Type="http://schemas.openxmlformats.org/officeDocument/2006/relationships/diagramColors" Target="../diagrams/colors10.xml"/><Relationship Id="rId7" Type="http://schemas.microsoft.com/office/2007/relationships/diagramDrawing" Target="../diagrams/drawing10.xml"/><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1.xml"/><Relationship Id="rId4" Type="http://schemas.openxmlformats.org/officeDocument/2006/relationships/diagramLayout" Target="../diagrams/layout11.xml"/><Relationship Id="rId5" Type="http://schemas.openxmlformats.org/officeDocument/2006/relationships/diagramQuickStyle" Target="../diagrams/quickStyle11.xml"/><Relationship Id="rId6" Type="http://schemas.openxmlformats.org/officeDocument/2006/relationships/diagramColors" Target="../diagrams/colors11.xml"/><Relationship Id="rId7" Type="http://schemas.microsoft.com/office/2007/relationships/diagramDrawing" Target="../diagrams/drawing11.xml"/><Relationship Id="rId8" Type="http://schemas.openxmlformats.org/officeDocument/2006/relationships/image" Target="../media/image7.png"/><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2.xml"/><Relationship Id="rId4" Type="http://schemas.openxmlformats.org/officeDocument/2006/relationships/diagramLayout" Target="../diagrams/layout12.xml"/><Relationship Id="rId5" Type="http://schemas.openxmlformats.org/officeDocument/2006/relationships/diagramQuickStyle" Target="../diagrams/quickStyle12.xml"/><Relationship Id="rId6" Type="http://schemas.openxmlformats.org/officeDocument/2006/relationships/diagramColors" Target="../diagrams/colors12.xml"/><Relationship Id="rId7" Type="http://schemas.microsoft.com/office/2007/relationships/diagramDrawing" Target="../diagrams/drawing12.xml"/><Relationship Id="rId8" Type="http://schemas.openxmlformats.org/officeDocument/2006/relationships/image" Target="../media/image8.png"/><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3.xml"/><Relationship Id="rId4" Type="http://schemas.openxmlformats.org/officeDocument/2006/relationships/diagramLayout" Target="../diagrams/layout13.xml"/><Relationship Id="rId5" Type="http://schemas.openxmlformats.org/officeDocument/2006/relationships/diagramQuickStyle" Target="../diagrams/quickStyle13.xml"/><Relationship Id="rId6" Type="http://schemas.openxmlformats.org/officeDocument/2006/relationships/diagramColors" Target="../diagrams/colors13.xml"/><Relationship Id="rId7" Type="http://schemas.microsoft.com/office/2007/relationships/diagramDrawing" Target="../diagrams/drawing13.xml"/><Relationship Id="rId8" Type="http://schemas.openxmlformats.org/officeDocument/2006/relationships/image" Target="../media/image9.png"/><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4.xml"/><Relationship Id="rId4" Type="http://schemas.openxmlformats.org/officeDocument/2006/relationships/diagramLayout" Target="../diagrams/layout14.xml"/><Relationship Id="rId5" Type="http://schemas.openxmlformats.org/officeDocument/2006/relationships/diagramQuickStyle" Target="../diagrams/quickStyle14.xml"/><Relationship Id="rId6" Type="http://schemas.openxmlformats.org/officeDocument/2006/relationships/diagramColors" Target="../diagrams/colors14.xml"/><Relationship Id="rId7" Type="http://schemas.microsoft.com/office/2007/relationships/diagramDrawing" Target="../diagrams/drawing14.xml"/><Relationship Id="rId8" Type="http://schemas.openxmlformats.org/officeDocument/2006/relationships/image" Target="../media/image10.png"/><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diagramData" Target="../diagrams/data2.xml"/><Relationship Id="rId5" Type="http://schemas.openxmlformats.org/officeDocument/2006/relationships/diagramLayout" Target="../diagrams/layout2.xml"/><Relationship Id="rId6" Type="http://schemas.openxmlformats.org/officeDocument/2006/relationships/diagramQuickStyle" Target="../diagrams/quickStyle2.xml"/><Relationship Id="rId7" Type="http://schemas.openxmlformats.org/officeDocument/2006/relationships/diagramColors" Target="../diagrams/colors2.xml"/><Relationship Id="rId8" Type="http://schemas.microsoft.com/office/2007/relationships/diagramDrawing" Target="../diagrams/drawing2.xml"/><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1" Type="http://schemas.openxmlformats.org/officeDocument/2006/relationships/diagramColors" Target="../diagrams/colors4.xml"/><Relationship Id="rId12" Type="http://schemas.microsoft.com/office/2007/relationships/diagramDrawing" Target="../diagrams/drawing4.xml"/><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8" Type="http://schemas.openxmlformats.org/officeDocument/2006/relationships/diagramData" Target="../diagrams/data4.xml"/><Relationship Id="rId9" Type="http://schemas.openxmlformats.org/officeDocument/2006/relationships/diagramLayout" Target="../diagrams/layout4.xml"/><Relationship Id="rId10"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623400" y="729273"/>
            <a:ext cx="8520600" cy="2052600"/>
          </a:xfrm>
          <a:prstGeom prst="rect">
            <a:avLst/>
          </a:prstGeom>
        </p:spPr>
        <p:txBody>
          <a:bodyPr lIns="91425" tIns="91425" rIns="91425" bIns="91425" anchor="b" anchorCtr="0">
            <a:noAutofit/>
          </a:bodyPr>
          <a:lstStyle/>
          <a:p>
            <a:pPr lvl="0">
              <a:spcBef>
                <a:spcPts val="0"/>
              </a:spcBef>
              <a:buNone/>
            </a:pPr>
            <a:r>
              <a:rPr lang="en" sz="3000" dirty="0">
                <a:ea typeface="Calibri"/>
                <a:cs typeface="Calibri"/>
                <a:sym typeface="Calibri"/>
              </a:rPr>
              <a:t>Dimension Reduction: Partial Least Squares Regression and Considerations in High Dimensions</a:t>
            </a:r>
          </a:p>
        </p:txBody>
      </p:sp>
      <p:sp>
        <p:nvSpPr>
          <p:cNvPr id="55" name="Shape 55"/>
          <p:cNvSpPr txBox="1">
            <a:spLocks noGrp="1"/>
          </p:cNvSpPr>
          <p:nvPr>
            <p:ph type="subTitle" idx="1"/>
          </p:nvPr>
        </p:nvSpPr>
        <p:spPr>
          <a:xfrm>
            <a:off x="623400" y="3071879"/>
            <a:ext cx="5275772" cy="529766"/>
          </a:xfrm>
          <a:prstGeom prst="rect">
            <a:avLst/>
          </a:prstGeom>
        </p:spPr>
        <p:txBody>
          <a:bodyPr lIns="91425" tIns="91425" rIns="91425" bIns="91425" anchor="t" anchorCtr="0">
            <a:noAutofit/>
          </a:bodyPr>
          <a:lstStyle/>
          <a:p>
            <a:pPr lvl="0">
              <a:spcBef>
                <a:spcPts val="0"/>
              </a:spcBef>
              <a:buNone/>
            </a:pPr>
            <a:r>
              <a:rPr lang="en" sz="2400" dirty="0">
                <a:solidFill>
                  <a:schemeClr val="tx1"/>
                </a:solidFill>
                <a:latin typeface="+mj-lt"/>
                <a:ea typeface="Calibri"/>
                <a:cs typeface="Calibri"/>
                <a:sym typeface="Calibri"/>
              </a:rPr>
              <a:t>Sections 6.3.2 through 6.4.4</a:t>
            </a:r>
          </a:p>
        </p:txBody>
      </p:sp>
      <p:sp>
        <p:nvSpPr>
          <p:cNvPr id="56" name="Shape 56"/>
          <p:cNvSpPr txBox="1"/>
          <p:nvPr/>
        </p:nvSpPr>
        <p:spPr>
          <a:xfrm>
            <a:off x="623400" y="4076291"/>
            <a:ext cx="5226151" cy="1263900"/>
          </a:xfrm>
          <a:prstGeom prst="rect">
            <a:avLst/>
          </a:prstGeom>
          <a:noFill/>
          <a:ln>
            <a:noFill/>
          </a:ln>
        </p:spPr>
        <p:txBody>
          <a:bodyPr lIns="91425" tIns="91425" rIns="91425" bIns="91425" anchor="t" anchorCtr="0">
            <a:noAutofit/>
          </a:bodyPr>
          <a:lstStyle/>
          <a:p>
            <a:pPr lvl="0" rtl="0">
              <a:spcBef>
                <a:spcPts val="0"/>
              </a:spcBef>
              <a:buNone/>
            </a:pPr>
            <a:r>
              <a:rPr lang="en" i="1" dirty="0">
                <a:solidFill>
                  <a:schemeClr val="tx1"/>
                </a:solidFill>
                <a:latin typeface="+mj-lt"/>
              </a:rPr>
              <a:t>Machine Learning II - Team 6</a:t>
            </a:r>
          </a:p>
          <a:p>
            <a:pPr lvl="0" rtl="0">
              <a:spcBef>
                <a:spcPts val="0"/>
              </a:spcBef>
              <a:buNone/>
            </a:pPr>
            <a:r>
              <a:rPr lang="en" i="1" dirty="0">
                <a:solidFill>
                  <a:schemeClr val="tx1"/>
                </a:solidFill>
                <a:latin typeface="+mj-lt"/>
              </a:rPr>
              <a:t>Spring </a:t>
            </a:r>
            <a:r>
              <a:rPr lang="en" i="1" dirty="0" smtClean="0">
                <a:solidFill>
                  <a:schemeClr val="tx1"/>
                </a:solidFill>
                <a:latin typeface="+mj-lt"/>
              </a:rPr>
              <a:t>2017</a:t>
            </a:r>
            <a:endParaRPr lang="en-US" i="1" dirty="0" smtClean="0">
              <a:solidFill>
                <a:schemeClr val="tx1"/>
              </a:solidFill>
              <a:latin typeface="+mj-lt"/>
            </a:endParaRPr>
          </a:p>
          <a:p>
            <a:pPr lvl="0" rtl="0">
              <a:spcBef>
                <a:spcPts val="0"/>
              </a:spcBef>
              <a:buNone/>
            </a:pPr>
            <a:r>
              <a:rPr lang="en-US" i="1" dirty="0" smtClean="0">
                <a:solidFill>
                  <a:schemeClr val="tx1"/>
                </a:solidFill>
                <a:latin typeface="+mj-lt"/>
              </a:rPr>
              <a:t>Henry Mark, Greg </a:t>
            </a:r>
            <a:r>
              <a:rPr lang="en-US" i="1" dirty="0" err="1" smtClean="0">
                <a:solidFill>
                  <a:schemeClr val="tx1"/>
                </a:solidFill>
                <a:latin typeface="+mj-lt"/>
              </a:rPr>
              <a:t>Noordanus</a:t>
            </a:r>
            <a:r>
              <a:rPr lang="en-US" i="1" dirty="0" smtClean="0">
                <a:solidFill>
                  <a:schemeClr val="tx1"/>
                </a:solidFill>
                <a:latin typeface="+mj-lt"/>
              </a:rPr>
              <a:t>, Benjamin </a:t>
            </a:r>
            <a:r>
              <a:rPr lang="en-US" i="1" dirty="0" err="1" smtClean="0">
                <a:solidFill>
                  <a:schemeClr val="tx1"/>
                </a:solidFill>
                <a:latin typeface="+mj-lt"/>
              </a:rPr>
              <a:t>Salvail</a:t>
            </a:r>
            <a:r>
              <a:rPr lang="en-US" i="1" dirty="0" smtClean="0">
                <a:solidFill>
                  <a:schemeClr val="tx1"/>
                </a:solidFill>
                <a:latin typeface="+mj-lt"/>
              </a:rPr>
              <a:t>, &amp; Hillary </a:t>
            </a:r>
            <a:r>
              <a:rPr lang="en-US" i="1" dirty="0" err="1" smtClean="0">
                <a:solidFill>
                  <a:schemeClr val="tx1"/>
                </a:solidFill>
                <a:latin typeface="+mj-lt"/>
              </a:rPr>
              <a:t>Yarosh</a:t>
            </a:r>
            <a:r>
              <a:rPr lang="en-US" i="1" dirty="0" smtClean="0">
                <a:solidFill>
                  <a:schemeClr val="tx1"/>
                </a:solidFill>
                <a:latin typeface="+mj-lt"/>
              </a:rPr>
              <a:t> </a:t>
            </a:r>
            <a:endParaRPr lang="en" i="1" dirty="0">
              <a:solidFill>
                <a:schemeClr val="tx1"/>
              </a:solidFill>
              <a:latin typeface="+mj-lt"/>
            </a:endParaRPr>
          </a:p>
          <a:p>
            <a:pPr lvl="0" algn="ctr">
              <a:spcBef>
                <a:spcPts val="0"/>
              </a:spcBef>
              <a:buNone/>
            </a:pPr>
            <a:endParaRPr dirty="0"/>
          </a:p>
          <a:p>
            <a:pPr lvl="0" algn="ctr">
              <a:spcBef>
                <a:spcPts val="0"/>
              </a:spcBef>
              <a:buNone/>
            </a:pP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a:t>What Goes Wrong in High Dimensions?</a:t>
            </a:r>
          </a:p>
        </p:txBody>
      </p:sp>
      <p:sp>
        <p:nvSpPr>
          <p:cNvPr id="126" name="Shape 126"/>
          <p:cNvSpPr txBox="1">
            <a:spLocks noGrp="1"/>
          </p:cNvSpPr>
          <p:nvPr>
            <p:ph type="body" idx="1"/>
          </p:nvPr>
        </p:nvSpPr>
        <p:spPr>
          <a:xfrm>
            <a:off x="311700" y="1814326"/>
            <a:ext cx="8520600" cy="2470291"/>
          </a:xfrm>
          <a:prstGeom prst="rect">
            <a:avLst/>
          </a:prstGeom>
        </p:spPr>
        <p:txBody>
          <a:bodyPr lIns="91425" tIns="91425" rIns="91425" bIns="91425" anchor="t" anchorCtr="0">
            <a:noAutofit/>
          </a:bodyPr>
          <a:lstStyle/>
          <a:p>
            <a:pPr marL="457200" lvl="0" indent="-228600" rtl="0">
              <a:spcBef>
                <a:spcPts val="0"/>
              </a:spcBef>
            </a:pPr>
            <a:r>
              <a:rPr lang="en" dirty="0">
                <a:latin typeface="+mj-lt"/>
              </a:rPr>
              <a:t>Incorrect to use methods such as least squares, logistic regression, LDA, and other classical statistical approaches</a:t>
            </a:r>
          </a:p>
          <a:p>
            <a:pPr marL="457200" lvl="0" indent="-228600" rtl="0">
              <a:spcBef>
                <a:spcPts val="0"/>
              </a:spcBef>
            </a:pPr>
            <a:r>
              <a:rPr lang="en" dirty="0">
                <a:latin typeface="+mj-lt"/>
              </a:rPr>
              <a:t>When p &gt; n or p ≈ n</a:t>
            </a:r>
          </a:p>
          <a:p>
            <a:pPr marL="457200" lvl="0" indent="-228600" rtl="0">
              <a:spcBef>
                <a:spcPts val="0"/>
              </a:spcBef>
            </a:pPr>
            <a:r>
              <a:rPr lang="en" dirty="0">
                <a:latin typeface="+mj-lt"/>
              </a:rPr>
              <a:t>Example: Least squares gives coefficient estimates that result in a perfect fit to the data (residuals are 0)</a:t>
            </a:r>
          </a:p>
          <a:p>
            <a:pPr marL="457200" lvl="0" indent="-228600" rtl="0">
              <a:spcBef>
                <a:spcPts val="0"/>
              </a:spcBef>
            </a:pPr>
            <a:r>
              <a:rPr lang="en" dirty="0">
                <a:latin typeface="+mj-lt"/>
              </a:rPr>
              <a:t>Leads to overfitting of the data </a:t>
            </a:r>
          </a:p>
          <a:p>
            <a:pPr marL="914400" lvl="1" indent="-228600" rtl="0">
              <a:spcBef>
                <a:spcPts val="0"/>
              </a:spcBef>
            </a:pPr>
            <a:r>
              <a:rPr lang="en" dirty="0">
                <a:latin typeface="+mj-lt"/>
              </a:rPr>
              <a:t>Fits the training data but is inappropriate for an independent test set </a:t>
            </a:r>
          </a:p>
          <a:p>
            <a:pPr marL="914400" lvl="1" indent="-228600" rtl="0">
              <a:spcBef>
                <a:spcPts val="0"/>
              </a:spcBef>
            </a:pPr>
            <a:r>
              <a:rPr lang="en" dirty="0">
                <a:latin typeface="+mj-lt"/>
              </a:rPr>
              <a:t>R-squared is high and training set MSE is low but test MSE becomes large </a:t>
            </a:r>
          </a:p>
          <a:p>
            <a:pPr marL="0" lvl="0" indent="0" rtl="0">
              <a:spcBef>
                <a:spcPts val="0"/>
              </a:spcBef>
              <a:buNone/>
            </a:pPr>
            <a:endParaRPr dirty="0"/>
          </a:p>
          <a:p>
            <a:pPr lvl="0">
              <a:spcBef>
                <a:spcPts val="0"/>
              </a:spcBef>
              <a:buNone/>
            </a:pPr>
            <a:endParaRPr dirty="0"/>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11</a:t>
            </a:fld>
            <a:endParaRPr lang="en"/>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a:t>What Goes Wrong - Example</a:t>
            </a:r>
          </a:p>
        </p:txBody>
      </p:sp>
      <p:sp>
        <p:nvSpPr>
          <p:cNvPr id="133" name="Shape 133"/>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sp>
        <p:nvSpPr>
          <p:cNvPr id="135" name="Shape 135"/>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12</a:t>
            </a:fld>
            <a:endParaRPr lang="en"/>
          </a:p>
        </p:txBody>
      </p:sp>
      <p:pic>
        <p:nvPicPr>
          <p:cNvPr id="136" name="Shape 136"/>
          <p:cNvPicPr preferRelativeResize="0"/>
          <p:nvPr/>
        </p:nvPicPr>
        <p:blipFill>
          <a:blip r:embed="rId3">
            <a:alphaModFix/>
          </a:blip>
          <a:stretch>
            <a:fillRect/>
          </a:stretch>
        </p:blipFill>
        <p:spPr>
          <a:xfrm>
            <a:off x="311700" y="1152475"/>
            <a:ext cx="3999899" cy="3416400"/>
          </a:xfrm>
          <a:prstGeom prst="rect">
            <a:avLst/>
          </a:prstGeom>
          <a:noFill/>
          <a:ln>
            <a:noFill/>
          </a:ln>
        </p:spPr>
      </p:pic>
      <p:graphicFrame>
        <p:nvGraphicFramePr>
          <p:cNvPr id="4" name="Diagram 3"/>
          <p:cNvGraphicFramePr/>
          <p:nvPr>
            <p:extLst>
              <p:ext uri="{D42A27DB-BD31-4B8C-83A1-F6EECF244321}">
                <p14:modId xmlns:p14="http://schemas.microsoft.com/office/powerpoint/2010/main" val="114549323"/>
              </p:ext>
            </p:extLst>
          </p:nvPr>
        </p:nvGraphicFramePr>
        <p:xfrm>
          <a:off x="3857897" y="940526"/>
          <a:ext cx="4974403" cy="400594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195287" y="597"/>
            <a:ext cx="8520600" cy="572700"/>
          </a:xfrm>
          <a:prstGeom prst="rect">
            <a:avLst/>
          </a:prstGeom>
        </p:spPr>
        <p:txBody>
          <a:bodyPr lIns="91425" tIns="91425" rIns="91425" bIns="91425" anchor="t" anchorCtr="0">
            <a:noAutofit/>
          </a:bodyPr>
          <a:lstStyle/>
          <a:p>
            <a:pPr lvl="0">
              <a:spcBef>
                <a:spcPts val="0"/>
              </a:spcBef>
              <a:buNone/>
            </a:pPr>
            <a:r>
              <a:rPr lang="en" dirty="0"/>
              <a:t>What </a:t>
            </a:r>
            <a:r>
              <a:rPr lang="en-US" dirty="0" smtClean="0"/>
              <a:t>G</a:t>
            </a:r>
            <a:r>
              <a:rPr lang="en" dirty="0" err="1" smtClean="0"/>
              <a:t>oes</a:t>
            </a:r>
            <a:r>
              <a:rPr lang="en" dirty="0" smtClean="0"/>
              <a:t> </a:t>
            </a:r>
            <a:r>
              <a:rPr lang="en-US" dirty="0" smtClean="0"/>
              <a:t>W</a:t>
            </a:r>
            <a:r>
              <a:rPr lang="en" dirty="0" err="1" smtClean="0"/>
              <a:t>rong</a:t>
            </a:r>
            <a:r>
              <a:rPr lang="en" dirty="0" smtClean="0"/>
              <a:t> </a:t>
            </a:r>
            <a:r>
              <a:rPr lang="en" dirty="0"/>
              <a:t>- Example</a:t>
            </a:r>
          </a:p>
        </p:txBody>
      </p:sp>
      <p:graphicFrame>
        <p:nvGraphicFramePr>
          <p:cNvPr id="3" name="Diagram 2"/>
          <p:cNvGraphicFramePr/>
          <p:nvPr>
            <p:extLst>
              <p:ext uri="{D42A27DB-BD31-4B8C-83A1-F6EECF244321}">
                <p14:modId xmlns:p14="http://schemas.microsoft.com/office/powerpoint/2010/main" val="1453613475"/>
              </p:ext>
            </p:extLst>
          </p:nvPr>
        </p:nvGraphicFramePr>
        <p:xfrm>
          <a:off x="524363" y="573297"/>
          <a:ext cx="7862447" cy="14335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43" name="Shape 143"/>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13</a:t>
            </a:fld>
            <a:endParaRPr lang="en"/>
          </a:p>
        </p:txBody>
      </p:sp>
      <p:pic>
        <p:nvPicPr>
          <p:cNvPr id="144" name="Shape 144"/>
          <p:cNvPicPr preferRelativeResize="0"/>
          <p:nvPr/>
        </p:nvPicPr>
        <p:blipFill>
          <a:blip r:embed="rId8">
            <a:alphaModFix/>
          </a:blip>
          <a:stretch>
            <a:fillRect/>
          </a:stretch>
        </p:blipFill>
        <p:spPr>
          <a:xfrm>
            <a:off x="127775" y="2086949"/>
            <a:ext cx="8888475" cy="3056549"/>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a:t>Regression in High Dimensions</a:t>
            </a:r>
          </a:p>
        </p:txBody>
      </p:sp>
      <p:graphicFrame>
        <p:nvGraphicFramePr>
          <p:cNvPr id="2" name="Diagram 1"/>
          <p:cNvGraphicFramePr/>
          <p:nvPr>
            <p:extLst>
              <p:ext uri="{D42A27DB-BD31-4B8C-83A1-F6EECF244321}">
                <p14:modId xmlns:p14="http://schemas.microsoft.com/office/powerpoint/2010/main" val="942198581"/>
              </p:ext>
            </p:extLst>
          </p:nvPr>
        </p:nvGraphicFramePr>
        <p:xfrm>
          <a:off x="311700" y="1152475"/>
          <a:ext cx="8520600" cy="341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idx="12"/>
          </p:nvPr>
        </p:nvSpPr>
        <p:spPr/>
        <p:txBody>
          <a:bodyPr/>
          <a:lstStyle/>
          <a:p>
            <a:pPr lvl="0">
              <a:spcBef>
                <a:spcPts val="0"/>
              </a:spcBef>
              <a:buNone/>
            </a:pPr>
            <a:fld id="{00000000-1234-1234-1234-123412341234}" type="slidenum">
              <a:rPr lang="en" smtClean="0"/>
              <a:t>14</a:t>
            </a:fld>
            <a:endParaRPr lang="en"/>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15</a:t>
            </a:fld>
            <a:endParaRPr lang="en"/>
          </a:p>
        </p:txBody>
      </p:sp>
      <p:pic>
        <p:nvPicPr>
          <p:cNvPr id="157" name="Shape 157"/>
          <p:cNvPicPr preferRelativeResize="0"/>
          <p:nvPr/>
        </p:nvPicPr>
        <p:blipFill>
          <a:blip r:embed="rId3">
            <a:alphaModFix/>
          </a:blip>
          <a:stretch>
            <a:fillRect/>
          </a:stretch>
        </p:blipFill>
        <p:spPr>
          <a:xfrm>
            <a:off x="152975" y="421362"/>
            <a:ext cx="4934225" cy="4300775"/>
          </a:xfrm>
          <a:prstGeom prst="rect">
            <a:avLst/>
          </a:prstGeom>
          <a:noFill/>
          <a:ln>
            <a:noFill/>
          </a:ln>
        </p:spPr>
      </p:pic>
      <p:graphicFrame>
        <p:nvGraphicFramePr>
          <p:cNvPr id="2" name="Diagram 1"/>
          <p:cNvGraphicFramePr/>
          <p:nvPr>
            <p:extLst>
              <p:ext uri="{D42A27DB-BD31-4B8C-83A1-F6EECF244321}">
                <p14:modId xmlns:p14="http://schemas.microsoft.com/office/powerpoint/2010/main" val="1229124917"/>
              </p:ext>
            </p:extLst>
          </p:nvPr>
        </p:nvGraphicFramePr>
        <p:xfrm>
          <a:off x="5087200" y="595761"/>
          <a:ext cx="3828950" cy="368652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Shape 163"/>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a:t>Shortcomings of Linear Regression</a:t>
            </a:r>
          </a:p>
        </p:txBody>
      </p:sp>
      <p:sp>
        <p:nvSpPr>
          <p:cNvPr id="165" name="Shape 165"/>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16</a:t>
            </a:fld>
            <a:endParaRPr lang="en"/>
          </a:p>
        </p:txBody>
      </p:sp>
      <p:graphicFrame>
        <p:nvGraphicFramePr>
          <p:cNvPr id="4" name="Diagram 3"/>
          <p:cNvGraphicFramePr/>
          <p:nvPr>
            <p:extLst>
              <p:ext uri="{D42A27DB-BD31-4B8C-83A1-F6EECF244321}">
                <p14:modId xmlns:p14="http://schemas.microsoft.com/office/powerpoint/2010/main" val="34202290"/>
              </p:ext>
            </p:extLst>
          </p:nvPr>
        </p:nvGraphicFramePr>
        <p:xfrm>
          <a:off x="311700" y="1152475"/>
          <a:ext cx="8520600" cy="341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a:xfrm>
            <a:off x="500557" y="0"/>
            <a:ext cx="8520600" cy="572700"/>
          </a:xfrm>
          <a:prstGeom prst="rect">
            <a:avLst/>
          </a:prstGeom>
        </p:spPr>
        <p:txBody>
          <a:bodyPr lIns="91425" tIns="91425" rIns="91425" bIns="91425" anchor="t" anchorCtr="0">
            <a:noAutofit/>
          </a:bodyPr>
          <a:lstStyle/>
          <a:p>
            <a:pPr lvl="0">
              <a:spcBef>
                <a:spcPts val="0"/>
              </a:spcBef>
              <a:buNone/>
            </a:pPr>
            <a:r>
              <a:rPr lang="en"/>
              <a:t>Interpreting Results in High Dimensions</a:t>
            </a:r>
          </a:p>
        </p:txBody>
      </p:sp>
      <p:graphicFrame>
        <p:nvGraphicFramePr>
          <p:cNvPr id="3" name="Diagram 2"/>
          <p:cNvGraphicFramePr/>
          <p:nvPr>
            <p:extLst>
              <p:ext uri="{D42A27DB-BD31-4B8C-83A1-F6EECF244321}">
                <p14:modId xmlns:p14="http://schemas.microsoft.com/office/powerpoint/2010/main" val="2003324039"/>
              </p:ext>
            </p:extLst>
          </p:nvPr>
        </p:nvGraphicFramePr>
        <p:xfrm>
          <a:off x="99590" y="443620"/>
          <a:ext cx="9596674" cy="46353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17</a:t>
            </a:fld>
            <a:endParaRPr lang="en"/>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ctrTitle"/>
          </p:nvPr>
        </p:nvSpPr>
        <p:spPr>
          <a:prstGeom prst="rect">
            <a:avLst/>
          </a:prstGeom>
        </p:spPr>
        <p:txBody>
          <a:bodyPr lIns="91425" tIns="91425" rIns="91425" bIns="91425" anchor="b" anchorCtr="0">
            <a:noAutofit/>
          </a:bodyPr>
          <a:lstStyle/>
          <a:p>
            <a:pPr lvl="0">
              <a:spcBef>
                <a:spcPts val="0"/>
              </a:spcBef>
              <a:buNone/>
            </a:pPr>
            <a:r>
              <a:rPr lang="en"/>
              <a:t>Real World Examples</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smtClean="0"/>
              <a:t>Microarray</a:t>
            </a:r>
            <a:endParaRPr lang="en" dirty="0"/>
          </a:p>
        </p:txBody>
      </p:sp>
      <p:graphicFrame>
        <p:nvGraphicFramePr>
          <p:cNvPr id="2" name="Diagram 1"/>
          <p:cNvGraphicFramePr/>
          <p:nvPr>
            <p:extLst>
              <p:ext uri="{D42A27DB-BD31-4B8C-83A1-F6EECF244321}">
                <p14:modId xmlns:p14="http://schemas.microsoft.com/office/powerpoint/2010/main" val="1445964981"/>
              </p:ext>
            </p:extLst>
          </p:nvPr>
        </p:nvGraphicFramePr>
        <p:xfrm>
          <a:off x="311493" y="865094"/>
          <a:ext cx="3999900" cy="341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4" name="Shape 184"/>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19</a:t>
            </a:fld>
            <a:endParaRPr lang="en"/>
          </a:p>
        </p:txBody>
      </p:sp>
      <p:pic>
        <p:nvPicPr>
          <p:cNvPr id="185" name="Shape 185"/>
          <p:cNvPicPr preferRelativeResize="0"/>
          <p:nvPr/>
        </p:nvPicPr>
        <p:blipFill>
          <a:blip r:embed="rId8">
            <a:alphaModFix/>
          </a:blip>
          <a:stretch>
            <a:fillRect/>
          </a:stretch>
        </p:blipFill>
        <p:spPr>
          <a:xfrm>
            <a:off x="4760197" y="1017724"/>
            <a:ext cx="4072099" cy="2972625"/>
          </a:xfrm>
          <a:prstGeom prst="rect">
            <a:avLst/>
          </a:prstGeom>
          <a:noFill/>
          <a:ln>
            <a:noFill/>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smtClean="0"/>
              <a:t>Netflix </a:t>
            </a:r>
            <a:r>
              <a:rPr lang="en" dirty="0"/>
              <a:t>Movie Ratings</a:t>
            </a:r>
          </a:p>
        </p:txBody>
      </p:sp>
      <p:graphicFrame>
        <p:nvGraphicFramePr>
          <p:cNvPr id="2" name="Diagram 1"/>
          <p:cNvGraphicFramePr/>
          <p:nvPr>
            <p:extLst>
              <p:ext uri="{D42A27DB-BD31-4B8C-83A1-F6EECF244321}">
                <p14:modId xmlns:p14="http://schemas.microsoft.com/office/powerpoint/2010/main" val="80078857"/>
              </p:ext>
            </p:extLst>
          </p:nvPr>
        </p:nvGraphicFramePr>
        <p:xfrm>
          <a:off x="-17417" y="873801"/>
          <a:ext cx="5011325" cy="39043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92" name="Shape 192"/>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20</a:t>
            </a:fld>
            <a:endParaRPr lang="en"/>
          </a:p>
        </p:txBody>
      </p:sp>
      <p:pic>
        <p:nvPicPr>
          <p:cNvPr id="193" name="Shape 193"/>
          <p:cNvPicPr preferRelativeResize="0"/>
          <p:nvPr/>
        </p:nvPicPr>
        <p:blipFill>
          <a:blip r:embed="rId8">
            <a:alphaModFix/>
          </a:blip>
          <a:stretch>
            <a:fillRect/>
          </a:stretch>
        </p:blipFill>
        <p:spPr>
          <a:xfrm>
            <a:off x="5011325" y="1017725"/>
            <a:ext cx="3820975" cy="3820975"/>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a:t>Agenda</a:t>
            </a:r>
          </a:p>
        </p:txBody>
      </p:sp>
      <p:sp>
        <p:nvSpPr>
          <p:cNvPr id="62" name="Shape 62"/>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 dirty="0">
                <a:latin typeface="+mj-lt"/>
              </a:rPr>
              <a:t>Partial Least Squares</a:t>
            </a:r>
          </a:p>
          <a:p>
            <a:pPr marL="914400" lvl="1" indent="-228600" rtl="0">
              <a:spcBef>
                <a:spcPts val="0"/>
              </a:spcBef>
              <a:buChar char="➢"/>
            </a:pPr>
            <a:r>
              <a:rPr lang="en" dirty="0">
                <a:latin typeface="+mj-lt"/>
              </a:rPr>
              <a:t>Computing PLS Direction</a:t>
            </a:r>
          </a:p>
          <a:p>
            <a:pPr marL="914400" lvl="1" indent="-228600" rtl="0">
              <a:spcBef>
                <a:spcPts val="0"/>
              </a:spcBef>
              <a:buChar char="➢"/>
            </a:pPr>
            <a:r>
              <a:rPr lang="en" dirty="0">
                <a:latin typeface="+mj-lt"/>
              </a:rPr>
              <a:t>PLS vs. PCR</a:t>
            </a:r>
          </a:p>
          <a:p>
            <a:pPr marL="457200" lvl="0" indent="-228600" rtl="0">
              <a:spcBef>
                <a:spcPts val="0"/>
              </a:spcBef>
              <a:buChar char="❖"/>
            </a:pPr>
            <a:r>
              <a:rPr lang="en" dirty="0">
                <a:latin typeface="+mj-lt"/>
              </a:rPr>
              <a:t>High Dimensional Data</a:t>
            </a:r>
          </a:p>
          <a:p>
            <a:pPr marL="914400" lvl="1" indent="-228600" rtl="0">
              <a:spcBef>
                <a:spcPts val="0"/>
              </a:spcBef>
              <a:buChar char="➢"/>
            </a:pPr>
            <a:r>
              <a:rPr lang="en" dirty="0">
                <a:latin typeface="+mj-lt"/>
              </a:rPr>
              <a:t>What Goes Wrong in High Dimensions?</a:t>
            </a:r>
          </a:p>
          <a:p>
            <a:pPr marL="914400" lvl="1" indent="-228600" rtl="0">
              <a:spcBef>
                <a:spcPts val="0"/>
              </a:spcBef>
              <a:buChar char="➢"/>
            </a:pPr>
            <a:r>
              <a:rPr lang="en" dirty="0">
                <a:latin typeface="+mj-lt"/>
              </a:rPr>
              <a:t>Regression in High Dimensions </a:t>
            </a:r>
          </a:p>
          <a:p>
            <a:pPr marL="914400" lvl="1" indent="-228600" rtl="0">
              <a:spcBef>
                <a:spcPts val="0"/>
              </a:spcBef>
              <a:buChar char="➢"/>
            </a:pPr>
            <a:r>
              <a:rPr lang="en" dirty="0">
                <a:latin typeface="+mj-lt"/>
              </a:rPr>
              <a:t>Shortcomings of Linear Regression</a:t>
            </a:r>
          </a:p>
          <a:p>
            <a:pPr marL="914400" lvl="1" indent="-228600" rtl="0">
              <a:spcBef>
                <a:spcPts val="0"/>
              </a:spcBef>
              <a:buChar char="➢"/>
            </a:pPr>
            <a:r>
              <a:rPr lang="en" dirty="0">
                <a:latin typeface="+mj-lt"/>
              </a:rPr>
              <a:t>Interpreting Results in High Dimensions</a:t>
            </a:r>
          </a:p>
          <a:p>
            <a:pPr marL="457200" lvl="0" indent="-228600" rtl="0">
              <a:spcBef>
                <a:spcPts val="0"/>
              </a:spcBef>
              <a:buChar char="❖"/>
            </a:pPr>
            <a:r>
              <a:rPr lang="en" dirty="0">
                <a:latin typeface="+mj-lt"/>
              </a:rPr>
              <a:t>Real World Examples</a:t>
            </a:r>
          </a:p>
          <a:p>
            <a:pPr marL="457200" lvl="0" indent="-228600">
              <a:spcBef>
                <a:spcPts val="0"/>
              </a:spcBef>
              <a:buChar char="❖"/>
            </a:pPr>
            <a:r>
              <a:rPr lang="en" dirty="0">
                <a:latin typeface="+mj-lt"/>
              </a:rPr>
              <a:t>R Lab</a:t>
            </a:r>
          </a:p>
        </p:txBody>
      </p:sp>
      <p:sp>
        <p:nvSpPr>
          <p:cNvPr id="63" name="Shape 63"/>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3</a:t>
            </a:fld>
            <a:endParaRPr lang="en"/>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smtClean="0"/>
              <a:t>Finance </a:t>
            </a:r>
            <a:r>
              <a:rPr lang="en" dirty="0"/>
              <a:t>ETFs</a:t>
            </a:r>
          </a:p>
        </p:txBody>
      </p:sp>
      <p:graphicFrame>
        <p:nvGraphicFramePr>
          <p:cNvPr id="2" name="Diagram 1"/>
          <p:cNvGraphicFramePr/>
          <p:nvPr>
            <p:extLst>
              <p:ext uri="{D42A27DB-BD31-4B8C-83A1-F6EECF244321}">
                <p14:modId xmlns:p14="http://schemas.microsoft.com/office/powerpoint/2010/main" val="665706166"/>
              </p:ext>
            </p:extLst>
          </p:nvPr>
        </p:nvGraphicFramePr>
        <p:xfrm>
          <a:off x="-475780" y="162963"/>
          <a:ext cx="5274115" cy="46114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0" name="Shape 200"/>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21</a:t>
            </a:fld>
            <a:endParaRPr lang="en"/>
          </a:p>
        </p:txBody>
      </p:sp>
      <p:pic>
        <p:nvPicPr>
          <p:cNvPr id="201" name="Shape 201"/>
          <p:cNvPicPr preferRelativeResize="0"/>
          <p:nvPr/>
        </p:nvPicPr>
        <p:blipFill>
          <a:blip r:embed="rId8">
            <a:alphaModFix/>
          </a:blip>
          <a:stretch>
            <a:fillRect/>
          </a:stretch>
        </p:blipFill>
        <p:spPr>
          <a:xfrm>
            <a:off x="4246075" y="1170125"/>
            <a:ext cx="4745525" cy="3211752"/>
          </a:xfrm>
          <a:prstGeom prst="rect">
            <a:avLst/>
          </a:prstGeom>
          <a:noFill/>
          <a:ln>
            <a:noFill/>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txBox="1">
            <a:spLocks noGrp="1"/>
          </p:cNvSpPr>
          <p:nvPr>
            <p:ph type="title"/>
          </p:nvPr>
        </p:nvSpPr>
        <p:spPr>
          <a:prstGeom prst="rect">
            <a:avLst/>
          </a:prstGeom>
        </p:spPr>
        <p:txBody>
          <a:bodyPr lIns="91425" tIns="91425" rIns="91425" bIns="91425" anchor="t" anchorCtr="0">
            <a:noAutofit/>
          </a:bodyPr>
          <a:lstStyle/>
          <a:p>
            <a:pPr lvl="0" rtl="0">
              <a:spcBef>
                <a:spcPts val="0"/>
              </a:spcBef>
              <a:buNone/>
            </a:pPr>
            <a:r>
              <a:rPr lang="en" dirty="0" smtClean="0"/>
              <a:t>Patient </a:t>
            </a:r>
            <a:r>
              <a:rPr lang="en" dirty="0"/>
              <a:t>Health Status</a:t>
            </a:r>
          </a:p>
        </p:txBody>
      </p:sp>
      <p:graphicFrame>
        <p:nvGraphicFramePr>
          <p:cNvPr id="2" name="Diagram 1"/>
          <p:cNvGraphicFramePr/>
          <p:nvPr>
            <p:extLst>
              <p:ext uri="{D42A27DB-BD31-4B8C-83A1-F6EECF244321}">
                <p14:modId xmlns:p14="http://schemas.microsoft.com/office/powerpoint/2010/main" val="59650704"/>
              </p:ext>
            </p:extLst>
          </p:nvPr>
        </p:nvGraphicFramePr>
        <p:xfrm>
          <a:off x="-140027" y="445025"/>
          <a:ext cx="4650778" cy="39891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8" name="Shape 208"/>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22</a:t>
            </a:fld>
            <a:endParaRPr lang="en"/>
          </a:p>
        </p:txBody>
      </p:sp>
      <p:pic>
        <p:nvPicPr>
          <p:cNvPr id="209" name="Shape 209"/>
          <p:cNvPicPr preferRelativeResize="0"/>
          <p:nvPr/>
        </p:nvPicPr>
        <p:blipFill>
          <a:blip r:embed="rId8">
            <a:alphaModFix/>
          </a:blip>
          <a:stretch>
            <a:fillRect/>
          </a:stretch>
        </p:blipFill>
        <p:spPr>
          <a:xfrm>
            <a:off x="4510750" y="1017724"/>
            <a:ext cx="4321551" cy="2880351"/>
          </a:xfrm>
          <a:prstGeom prst="rect">
            <a:avLst/>
          </a:prstGeom>
          <a:noFill/>
          <a:ln>
            <a:noFill/>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ctrTitle"/>
          </p:nvPr>
        </p:nvSpPr>
        <p:spPr>
          <a:xfrm>
            <a:off x="816684" y="857470"/>
            <a:ext cx="5366401" cy="3201724"/>
          </a:xfrm>
          <a:prstGeom prst="rect">
            <a:avLst/>
          </a:prstGeom>
        </p:spPr>
        <p:txBody>
          <a:bodyPr lIns="91425" tIns="91425" rIns="91425" bIns="91425" anchor="b" anchorCtr="0">
            <a:noAutofit/>
          </a:bodyPr>
          <a:lstStyle/>
          <a:p>
            <a:pPr lvl="0">
              <a:spcBef>
                <a:spcPts val="0"/>
              </a:spcBef>
              <a:buNone/>
            </a:pPr>
            <a:r>
              <a:rPr lang="en" dirty="0"/>
              <a:t>R Lab </a:t>
            </a:r>
            <a:r>
              <a:rPr lang="mr-IN" dirty="0" smtClean="0"/>
              <a:t>–</a:t>
            </a:r>
            <a:r>
              <a:rPr lang="en" dirty="0" smtClean="0"/>
              <a:t> </a:t>
            </a:r>
            <a:r>
              <a:rPr lang="en-US" dirty="0" smtClean="0"/>
              <a:t/>
            </a:r>
            <a:br>
              <a:rPr lang="en-US" dirty="0" smtClean="0"/>
            </a:br>
            <a:r>
              <a:rPr lang="en" dirty="0" smtClean="0"/>
              <a:t>PCR </a:t>
            </a:r>
            <a:r>
              <a:rPr lang="en" dirty="0"/>
              <a:t>&amp; PLS Regression</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Shape 219"/>
          <p:cNvSpPr txBox="1">
            <a:spLocks noGrp="1"/>
          </p:cNvSpPr>
          <p:nvPr>
            <p:ph type="title"/>
          </p:nvPr>
        </p:nvSpPr>
        <p:spPr>
          <a:prstGeom prst="rect">
            <a:avLst/>
          </a:prstGeom>
        </p:spPr>
        <p:txBody>
          <a:bodyPr lIns="91425" tIns="91425" rIns="91425" bIns="91425" anchor="t" anchorCtr="0">
            <a:noAutofit/>
          </a:bodyPr>
          <a:lstStyle/>
          <a:p>
            <a:pPr lvl="0">
              <a:spcBef>
                <a:spcPts val="0"/>
              </a:spcBef>
              <a:buClr>
                <a:schemeClr val="dk1"/>
              </a:buClr>
              <a:buSzPct val="39285"/>
              <a:buFont typeface="Arial"/>
              <a:buNone/>
            </a:pPr>
            <a:r>
              <a:rPr lang="en" dirty="0" smtClean="0"/>
              <a:t>Chapter </a:t>
            </a:r>
            <a:r>
              <a:rPr lang="en" dirty="0"/>
              <a:t>6 Lab 3: PCR and PLS Regression</a:t>
            </a:r>
          </a:p>
          <a:p>
            <a:pPr lvl="0">
              <a:spcBef>
                <a:spcPts val="0"/>
              </a:spcBef>
              <a:buNone/>
            </a:pPr>
            <a:endParaRPr dirty="0"/>
          </a:p>
        </p:txBody>
      </p:sp>
      <p:pic>
        <p:nvPicPr>
          <p:cNvPr id="221" name="Shape 221" descr="R.PNG"/>
          <p:cNvPicPr preferRelativeResize="0"/>
          <p:nvPr/>
        </p:nvPicPr>
        <p:blipFill>
          <a:blip r:embed="rId3">
            <a:alphaModFix/>
          </a:blip>
          <a:stretch>
            <a:fillRect/>
          </a:stretch>
        </p:blipFill>
        <p:spPr>
          <a:xfrm>
            <a:off x="345850" y="1220362"/>
            <a:ext cx="5370550" cy="3280624"/>
          </a:xfrm>
          <a:prstGeom prst="rect">
            <a:avLst/>
          </a:prstGeom>
          <a:noFill/>
          <a:ln>
            <a:noFill/>
          </a:ln>
        </p:spPr>
      </p:pic>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24</a:t>
            </a:fld>
            <a:endParaRPr lang="en"/>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Shape 226"/>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25</a:t>
            </a:fld>
            <a:endParaRPr lang="en"/>
          </a:p>
        </p:txBody>
      </p:sp>
      <p:pic>
        <p:nvPicPr>
          <p:cNvPr id="227" name="Shape 227"/>
          <p:cNvPicPr preferRelativeResize="0"/>
          <p:nvPr/>
        </p:nvPicPr>
        <p:blipFill>
          <a:blip r:embed="rId3">
            <a:alphaModFix/>
          </a:blip>
          <a:stretch>
            <a:fillRect/>
          </a:stretch>
        </p:blipFill>
        <p:spPr>
          <a:xfrm>
            <a:off x="438962" y="381000"/>
            <a:ext cx="6124575" cy="4381500"/>
          </a:xfrm>
          <a:prstGeom prst="rect">
            <a:avLst/>
          </a:prstGeom>
          <a:noFill/>
          <a:ln>
            <a:noFill/>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Shape 232"/>
          <p:cNvSpPr txBox="1">
            <a:spLocks noGrp="1"/>
          </p:cNvSpPr>
          <p:nvPr>
            <p:ph type="sldNum" sz="quarter"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26</a:t>
            </a:fld>
            <a:endParaRPr lang="en"/>
          </a:p>
        </p:txBody>
      </p:sp>
      <p:pic>
        <p:nvPicPr>
          <p:cNvPr id="233" name="Shape 233"/>
          <p:cNvPicPr preferRelativeResize="0"/>
          <p:nvPr/>
        </p:nvPicPr>
        <p:blipFill>
          <a:blip r:embed="rId3">
            <a:alphaModFix/>
          </a:blip>
          <a:stretch>
            <a:fillRect/>
          </a:stretch>
        </p:blipFill>
        <p:spPr>
          <a:xfrm>
            <a:off x="209750" y="323850"/>
            <a:ext cx="7991475" cy="4495800"/>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Shape 68"/>
          <p:cNvSpPr txBox="1">
            <a:spLocks noGrp="1"/>
          </p:cNvSpPr>
          <p:nvPr>
            <p:ph type="ctrTitle"/>
          </p:nvPr>
        </p:nvSpPr>
        <p:spPr>
          <a:prstGeom prst="rect">
            <a:avLst/>
          </a:prstGeom>
        </p:spPr>
        <p:txBody>
          <a:bodyPr lIns="91425" tIns="91425" rIns="91425" bIns="91425" anchor="b" anchorCtr="0">
            <a:noAutofit/>
          </a:bodyPr>
          <a:lstStyle/>
          <a:p>
            <a:pPr lvl="0">
              <a:spcBef>
                <a:spcPts val="0"/>
              </a:spcBef>
              <a:buNone/>
            </a:pPr>
            <a:r>
              <a:rPr lang="en" dirty="0"/>
              <a:t>Partial Least Squares</a:t>
            </a:r>
          </a:p>
        </p:txBody>
      </p:sp>
      <p:sp>
        <p:nvSpPr>
          <p:cNvPr id="69" name="Shape 69"/>
          <p:cNvSpPr txBox="1">
            <a:spLocks noGrp="1"/>
          </p:cNvSpPr>
          <p:nvPr>
            <p:ph type="subTitle" idx="1"/>
          </p:nvPr>
        </p:nvSpPr>
        <p:spPr>
          <a:prstGeom prst="rect">
            <a:avLst/>
          </a:prstGeom>
        </p:spPr>
        <p:txBody>
          <a:bodyPr lIns="91425" tIns="91425" rIns="91425" bIns="91425" anchor="t" anchorCtr="0">
            <a:noAutofit/>
          </a:bodyPr>
          <a:lstStyle/>
          <a:p>
            <a:pPr lvl="0">
              <a:spcBef>
                <a:spcPts val="0"/>
              </a:spcBef>
              <a:buNone/>
            </a:pPr>
            <a:r>
              <a:rPr lang="en" dirty="0">
                <a:latin typeface="+mj-lt"/>
              </a:rPr>
              <a:t>(PLS)</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311699" y="227886"/>
            <a:ext cx="8520600" cy="572700"/>
          </a:xfrm>
          <a:prstGeom prst="rect">
            <a:avLst/>
          </a:prstGeom>
        </p:spPr>
        <p:txBody>
          <a:bodyPr lIns="91425" tIns="91425" rIns="91425" bIns="91425" anchor="t" anchorCtr="0">
            <a:noAutofit/>
          </a:bodyPr>
          <a:lstStyle/>
          <a:p>
            <a:pPr lvl="0">
              <a:spcBef>
                <a:spcPts val="0"/>
              </a:spcBef>
              <a:buNone/>
            </a:pPr>
            <a:r>
              <a:rPr lang="en"/>
              <a:t>Partial Least Squares (PLS)</a:t>
            </a:r>
          </a:p>
        </p:txBody>
      </p:sp>
      <p:graphicFrame>
        <p:nvGraphicFramePr>
          <p:cNvPr id="3" name="Diagram 2"/>
          <p:cNvGraphicFramePr/>
          <p:nvPr>
            <p:extLst>
              <p:ext uri="{D42A27DB-BD31-4B8C-83A1-F6EECF244321}">
                <p14:modId xmlns:p14="http://schemas.microsoft.com/office/powerpoint/2010/main" val="662991760"/>
              </p:ext>
            </p:extLst>
          </p:nvPr>
        </p:nvGraphicFramePr>
        <p:xfrm>
          <a:off x="925394" y="1017725"/>
          <a:ext cx="7293211" cy="28034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5</a:t>
            </a:fld>
            <a:endParaRPr lang="en"/>
          </a:p>
        </p:txBody>
      </p:sp>
      <p:sp>
        <p:nvSpPr>
          <p:cNvPr id="4" name="TextBox 3"/>
          <p:cNvSpPr txBox="1"/>
          <p:nvPr/>
        </p:nvSpPr>
        <p:spPr>
          <a:xfrm>
            <a:off x="1339913" y="3821173"/>
            <a:ext cx="7804087" cy="338554"/>
          </a:xfrm>
          <a:prstGeom prst="rect">
            <a:avLst/>
          </a:prstGeom>
          <a:noFill/>
        </p:spPr>
        <p:txBody>
          <a:bodyPr wrap="square" rtlCol="0">
            <a:spAutoFit/>
          </a:bodyPr>
          <a:lstStyle/>
          <a:p>
            <a:r>
              <a:rPr lang="en-US" sz="1600" dirty="0">
                <a:latin typeface="+mj-lt"/>
              </a:rPr>
              <a:t>Practicality: Often performs no better than ridge regression or PCR</a:t>
            </a:r>
            <a:endParaRPr lang="en-US" sz="1600" dirty="0">
              <a:latin typeface="+mj-lt"/>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a:prstGeom prst="rect">
            <a:avLst/>
          </a:prstGeom>
        </p:spPr>
        <p:txBody>
          <a:bodyPr lIns="91425" tIns="91425" rIns="91425" bIns="91425" anchor="t" anchorCtr="0">
            <a:noAutofit/>
          </a:bodyPr>
          <a:lstStyle/>
          <a:p>
            <a:pPr lvl="0">
              <a:spcBef>
                <a:spcPts val="0"/>
              </a:spcBef>
              <a:buClr>
                <a:schemeClr val="dk1"/>
              </a:buClr>
              <a:buSzPct val="39285"/>
              <a:buFont typeface="Arial"/>
              <a:buNone/>
            </a:pPr>
            <a:r>
              <a:rPr lang="en"/>
              <a:t>Computing PLS Directions</a:t>
            </a:r>
          </a:p>
        </p:txBody>
      </p:sp>
      <p:sp>
        <p:nvSpPr>
          <p:cNvPr id="82" name="Shape 82"/>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 dirty="0">
                <a:latin typeface="+mj-lt"/>
              </a:rPr>
              <a:t>Standardize </a:t>
            </a:r>
            <a:r>
              <a:rPr lang="en" i="1" dirty="0">
                <a:latin typeface="+mj-lt"/>
              </a:rPr>
              <a:t>p</a:t>
            </a:r>
            <a:r>
              <a:rPr lang="en" dirty="0">
                <a:latin typeface="+mj-lt"/>
              </a:rPr>
              <a:t> predictors</a:t>
            </a:r>
          </a:p>
          <a:p>
            <a:pPr marL="457200" lvl="0" indent="-228600" rtl="0">
              <a:spcBef>
                <a:spcPts val="0"/>
              </a:spcBef>
              <a:buChar char="●"/>
            </a:pPr>
            <a:r>
              <a:rPr lang="en" dirty="0">
                <a:latin typeface="+mj-lt"/>
              </a:rPr>
              <a:t>Compute first direction Z</a:t>
            </a:r>
            <a:r>
              <a:rPr lang="en" baseline="-25000" dirty="0">
                <a:latin typeface="+mj-lt"/>
              </a:rPr>
              <a:t>1</a:t>
            </a:r>
          </a:p>
          <a:p>
            <a:pPr marL="914400" lvl="1" indent="-228600" rtl="0">
              <a:spcBef>
                <a:spcPts val="0"/>
              </a:spcBef>
              <a:buChar char="○"/>
            </a:pPr>
            <a:endParaRPr dirty="0">
              <a:latin typeface="+mj-lt"/>
            </a:endParaRPr>
          </a:p>
          <a:p>
            <a:pPr marL="914400" lvl="1" indent="-228600" rtl="0">
              <a:spcBef>
                <a:spcPts val="0"/>
              </a:spcBef>
              <a:buChar char="○"/>
            </a:pPr>
            <a:endParaRPr lang="en-US" dirty="0" smtClean="0">
              <a:latin typeface="+mj-lt"/>
            </a:endParaRPr>
          </a:p>
          <a:p>
            <a:pPr marL="914400" lvl="1" indent="-228600" rtl="0">
              <a:spcBef>
                <a:spcPts val="0"/>
              </a:spcBef>
              <a:buChar char="○"/>
            </a:pPr>
            <a:r>
              <a:rPr lang="en" dirty="0" smtClean="0">
                <a:latin typeface="+mj-lt"/>
              </a:rPr>
              <a:t>PLS </a:t>
            </a:r>
            <a:r>
              <a:rPr lang="en" dirty="0">
                <a:latin typeface="+mj-lt"/>
              </a:rPr>
              <a:t>places highest weight on variables most correlated to the response</a:t>
            </a:r>
          </a:p>
          <a:p>
            <a:pPr marL="457200" lvl="0" indent="-228600" rtl="0">
              <a:spcBef>
                <a:spcPts val="0"/>
              </a:spcBef>
              <a:buChar char="●"/>
            </a:pPr>
            <a:r>
              <a:rPr lang="en" dirty="0">
                <a:latin typeface="+mj-lt"/>
              </a:rPr>
              <a:t>Computing second direction Z</a:t>
            </a:r>
            <a:r>
              <a:rPr lang="en" baseline="-25000" dirty="0">
                <a:latin typeface="+mj-lt"/>
              </a:rPr>
              <a:t>2</a:t>
            </a:r>
          </a:p>
          <a:p>
            <a:pPr marL="914400" lvl="1" indent="-228600" rtl="0">
              <a:spcBef>
                <a:spcPts val="0"/>
              </a:spcBef>
              <a:buChar char="○"/>
            </a:pPr>
            <a:r>
              <a:rPr lang="en" dirty="0">
                <a:latin typeface="+mj-lt"/>
              </a:rPr>
              <a:t>Adjust each variable for Z</a:t>
            </a:r>
            <a:r>
              <a:rPr lang="en" baseline="-25000" dirty="0">
                <a:latin typeface="+mj-lt"/>
              </a:rPr>
              <a:t>1</a:t>
            </a:r>
            <a:r>
              <a:rPr lang="en" dirty="0">
                <a:latin typeface="+mj-lt"/>
              </a:rPr>
              <a:t> by regressing each variable on Z</a:t>
            </a:r>
            <a:r>
              <a:rPr lang="en" baseline="-25000" dirty="0">
                <a:latin typeface="+mj-lt"/>
              </a:rPr>
              <a:t>1</a:t>
            </a:r>
            <a:r>
              <a:rPr lang="en" dirty="0">
                <a:latin typeface="+mj-lt"/>
              </a:rPr>
              <a:t> and taking residuals</a:t>
            </a:r>
          </a:p>
          <a:p>
            <a:pPr marL="914400" lvl="1" indent="-228600" rtl="0">
              <a:spcBef>
                <a:spcPts val="0"/>
              </a:spcBef>
              <a:buChar char="○"/>
            </a:pPr>
            <a:r>
              <a:rPr lang="en" dirty="0">
                <a:latin typeface="+mj-lt"/>
              </a:rPr>
              <a:t>Residuals → Remaining information that has not been explained by the first PLS direction</a:t>
            </a:r>
          </a:p>
          <a:p>
            <a:pPr marL="914400" lvl="1" indent="-228600" rtl="0">
              <a:spcBef>
                <a:spcPts val="0"/>
              </a:spcBef>
              <a:buChar char="○"/>
            </a:pPr>
            <a:r>
              <a:rPr lang="en" dirty="0">
                <a:latin typeface="+mj-lt"/>
              </a:rPr>
              <a:t>Use </a:t>
            </a:r>
            <a:r>
              <a:rPr lang="en" dirty="0" err="1">
                <a:latin typeface="+mj-lt"/>
              </a:rPr>
              <a:t>orthogonalized</a:t>
            </a:r>
            <a:r>
              <a:rPr lang="en" dirty="0">
                <a:latin typeface="+mj-lt"/>
              </a:rPr>
              <a:t> data in same fashion as Z</a:t>
            </a:r>
            <a:r>
              <a:rPr lang="en" baseline="-25000" dirty="0">
                <a:latin typeface="+mj-lt"/>
              </a:rPr>
              <a:t>1</a:t>
            </a:r>
          </a:p>
          <a:p>
            <a:pPr marL="457200" lvl="0" indent="-228600" rtl="0">
              <a:spcBef>
                <a:spcPts val="0"/>
              </a:spcBef>
              <a:buChar char="●"/>
            </a:pPr>
            <a:r>
              <a:rPr lang="en" dirty="0">
                <a:latin typeface="+mj-lt"/>
              </a:rPr>
              <a:t>Repeat M times to identify multiple PLS components</a:t>
            </a:r>
          </a:p>
          <a:p>
            <a:pPr marL="457200" lvl="0" indent="-228600" rtl="0">
              <a:spcBef>
                <a:spcPts val="0"/>
              </a:spcBef>
              <a:buChar char="●"/>
            </a:pPr>
            <a:r>
              <a:rPr lang="en" dirty="0">
                <a:latin typeface="+mj-lt"/>
              </a:rPr>
              <a:t>Use Least Squares to fit a linear model to predict Y using               </a:t>
            </a:r>
            <a:r>
              <a:rPr lang="en-US" dirty="0" smtClean="0">
                <a:latin typeface="+mj-lt"/>
              </a:rPr>
              <a:t>  </a:t>
            </a:r>
            <a:r>
              <a:rPr lang="en" dirty="0" smtClean="0">
                <a:latin typeface="+mj-lt"/>
              </a:rPr>
              <a:t>in </a:t>
            </a:r>
            <a:r>
              <a:rPr lang="en" dirty="0">
                <a:latin typeface="+mj-lt"/>
              </a:rPr>
              <a:t>exactly the same fashion as for PCR     </a:t>
            </a:r>
          </a:p>
        </p:txBody>
      </p:sp>
      <p:sp>
        <p:nvSpPr>
          <p:cNvPr id="83" name="Shape 83"/>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6</a:t>
            </a:fld>
            <a:endParaRPr lang="en"/>
          </a:p>
        </p:txBody>
      </p:sp>
      <p:pic>
        <p:nvPicPr>
          <p:cNvPr id="84" name="Shape 84"/>
          <p:cNvPicPr preferRelativeResize="0"/>
          <p:nvPr/>
        </p:nvPicPr>
        <p:blipFill>
          <a:blip r:embed="rId3">
            <a:alphaModFix/>
          </a:blip>
          <a:stretch>
            <a:fillRect/>
          </a:stretch>
        </p:blipFill>
        <p:spPr>
          <a:xfrm>
            <a:off x="5596059" y="3293791"/>
            <a:ext cx="741368" cy="355864"/>
          </a:xfrm>
          <a:prstGeom prst="rect">
            <a:avLst/>
          </a:prstGeom>
          <a:noFill/>
          <a:ln>
            <a:noFill/>
          </a:ln>
        </p:spPr>
      </p:pic>
      <p:pic>
        <p:nvPicPr>
          <p:cNvPr id="85" name="Shape 85"/>
          <p:cNvPicPr preferRelativeResize="0"/>
          <p:nvPr/>
        </p:nvPicPr>
        <p:blipFill>
          <a:blip r:embed="rId3">
            <a:alphaModFix/>
          </a:blip>
          <a:stretch>
            <a:fillRect/>
          </a:stretch>
        </p:blipFill>
        <p:spPr>
          <a:xfrm>
            <a:off x="5976974" y="3622496"/>
            <a:ext cx="787072" cy="377802"/>
          </a:xfrm>
          <a:prstGeom prst="rect">
            <a:avLst/>
          </a:prstGeom>
          <a:noFill/>
          <a:ln>
            <a:noFill/>
          </a:ln>
        </p:spPr>
      </p:pic>
      <p:pic>
        <p:nvPicPr>
          <p:cNvPr id="86" name="Shape 86"/>
          <p:cNvPicPr preferRelativeResize="0"/>
          <p:nvPr/>
        </p:nvPicPr>
        <p:blipFill>
          <a:blip r:embed="rId4">
            <a:alphaModFix/>
          </a:blip>
          <a:stretch>
            <a:fillRect/>
          </a:stretch>
        </p:blipFill>
        <p:spPr>
          <a:xfrm>
            <a:off x="1271950" y="1803300"/>
            <a:ext cx="1576450" cy="355200"/>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5135515" y="304882"/>
            <a:ext cx="3511363" cy="572700"/>
          </a:xfrm>
          <a:prstGeom prst="rect">
            <a:avLst/>
          </a:prstGeom>
        </p:spPr>
        <p:txBody>
          <a:bodyPr lIns="91425" tIns="91425" rIns="91425" bIns="91425" anchor="t" anchorCtr="0">
            <a:noAutofit/>
          </a:bodyPr>
          <a:lstStyle/>
          <a:p>
            <a:pPr lvl="0">
              <a:spcBef>
                <a:spcPts val="0"/>
              </a:spcBef>
              <a:buNone/>
            </a:pPr>
            <a:r>
              <a:rPr lang="en" dirty="0"/>
              <a:t>PLS Example</a:t>
            </a:r>
          </a:p>
        </p:txBody>
      </p:sp>
      <p:sp>
        <p:nvSpPr>
          <p:cNvPr id="92" name="Shape 92"/>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pPr>
            <a:r>
              <a:rPr lang="en"/>
              <a:t>Solid Line illustrates the first PLS direction</a:t>
            </a:r>
          </a:p>
          <a:p>
            <a:pPr marL="457200" lvl="0" indent="-228600" rtl="0">
              <a:spcBef>
                <a:spcPts val="0"/>
              </a:spcBef>
            </a:pPr>
            <a:r>
              <a:rPr lang="en"/>
              <a:t>Dotted Line indicates the first principal component direction</a:t>
            </a:r>
          </a:p>
          <a:p>
            <a:pPr marL="914400" lvl="1" indent="-228600" rtl="0">
              <a:spcBef>
                <a:spcPts val="0"/>
              </a:spcBef>
            </a:pPr>
            <a:r>
              <a:rPr lang="en"/>
              <a:t>Chose a direction that changes the Population more than the Ad Spending, per unit change</a:t>
            </a:r>
          </a:p>
          <a:p>
            <a:pPr marL="914400" lvl="1" indent="-228600" rtl="0">
              <a:spcBef>
                <a:spcPts val="0"/>
              </a:spcBef>
            </a:pPr>
            <a:r>
              <a:rPr lang="en"/>
              <a:t>Implies that Population is more highly correlated with response</a:t>
            </a:r>
          </a:p>
          <a:p>
            <a:pPr marL="457200" lvl="0" indent="-228600" rtl="0">
              <a:spcBef>
                <a:spcPts val="0"/>
              </a:spcBef>
            </a:pPr>
            <a:r>
              <a:rPr lang="en"/>
              <a:t>PLS direction does not fit predictors as well as the </a:t>
            </a:r>
            <a:r>
              <a:rPr lang="en">
                <a:solidFill>
                  <a:srgbClr val="FF0000"/>
                </a:solidFill>
              </a:rPr>
              <a:t>PCA</a:t>
            </a:r>
          </a:p>
          <a:p>
            <a:pPr marL="914400" lvl="1" indent="-228600">
              <a:spcBef>
                <a:spcPts val="0"/>
              </a:spcBef>
            </a:pPr>
            <a:r>
              <a:rPr lang="en"/>
              <a:t>However, does do a better job of explaining the response</a:t>
            </a:r>
          </a:p>
        </p:txBody>
      </p:sp>
      <p:sp>
        <p:nvSpPr>
          <p:cNvPr id="93" name="Shape 93"/>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7</a:t>
            </a:fld>
            <a:endParaRPr lang="en"/>
          </a:p>
        </p:txBody>
      </p:sp>
      <p:pic>
        <p:nvPicPr>
          <p:cNvPr id="94" name="Shape 94"/>
          <p:cNvPicPr preferRelativeResize="0"/>
          <p:nvPr/>
        </p:nvPicPr>
        <p:blipFill>
          <a:blip r:embed="rId3">
            <a:alphaModFix/>
          </a:blip>
          <a:stretch>
            <a:fillRect/>
          </a:stretch>
        </p:blipFill>
        <p:spPr>
          <a:xfrm>
            <a:off x="0" y="1186650"/>
            <a:ext cx="4795150" cy="3116699"/>
          </a:xfrm>
          <a:prstGeom prst="rect">
            <a:avLst/>
          </a:prstGeom>
          <a:noFill/>
          <a:ln>
            <a:noFill/>
          </a:ln>
        </p:spPr>
      </p:pic>
      <p:graphicFrame>
        <p:nvGraphicFramePr>
          <p:cNvPr id="3" name="Diagram 2"/>
          <p:cNvGraphicFramePr/>
          <p:nvPr>
            <p:extLst>
              <p:ext uri="{D42A27DB-BD31-4B8C-83A1-F6EECF244321}">
                <p14:modId xmlns:p14="http://schemas.microsoft.com/office/powerpoint/2010/main" val="731360186"/>
              </p:ext>
            </p:extLst>
          </p:nvPr>
        </p:nvGraphicFramePr>
        <p:xfrm>
          <a:off x="5260063" y="1321806"/>
          <a:ext cx="3386815" cy="314155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p:nvPr/>
        </p:nvSpPr>
        <p:spPr>
          <a:xfrm>
            <a:off x="87525" y="126375"/>
            <a:ext cx="6183900" cy="3762900"/>
          </a:xfrm>
          <a:prstGeom prst="ellipse">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0" name="Shape 100"/>
          <p:cNvSpPr/>
          <p:nvPr/>
        </p:nvSpPr>
        <p:spPr>
          <a:xfrm>
            <a:off x="2983925" y="188375"/>
            <a:ext cx="5936700" cy="3762900"/>
          </a:xfrm>
          <a:prstGeom prst="ellipse">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1" name="Shape 101"/>
          <p:cNvSpPr txBox="1">
            <a:spLocks noGrp="1"/>
          </p:cNvSpPr>
          <p:nvPr>
            <p:ph type="title"/>
          </p:nvPr>
        </p:nvSpPr>
        <p:spPr>
          <a:xfrm>
            <a:off x="542225" y="500979"/>
            <a:ext cx="2441700" cy="572700"/>
          </a:xfrm>
          <a:prstGeom prst="rect">
            <a:avLst/>
          </a:prstGeom>
        </p:spPr>
        <p:txBody>
          <a:bodyPr lIns="91425" tIns="91425" rIns="91425" bIns="91425" anchor="t" anchorCtr="0">
            <a:noAutofit/>
          </a:bodyPr>
          <a:lstStyle/>
          <a:p>
            <a:pPr lvl="0" algn="ctr">
              <a:spcBef>
                <a:spcPts val="0"/>
              </a:spcBef>
              <a:buNone/>
            </a:pPr>
            <a:r>
              <a:rPr lang="en"/>
              <a:t>PLS</a:t>
            </a:r>
          </a:p>
        </p:txBody>
      </p:sp>
      <p:sp>
        <p:nvSpPr>
          <p:cNvPr id="102" name="Shape 102"/>
          <p:cNvSpPr txBox="1">
            <a:spLocks noGrp="1"/>
          </p:cNvSpPr>
          <p:nvPr>
            <p:ph type="body" idx="1"/>
          </p:nvPr>
        </p:nvSpPr>
        <p:spPr>
          <a:xfrm>
            <a:off x="311700" y="1152475"/>
            <a:ext cx="2785800" cy="3416400"/>
          </a:xfrm>
          <a:prstGeom prst="rect">
            <a:avLst/>
          </a:prstGeom>
        </p:spPr>
        <p:txBody>
          <a:bodyPr lIns="91425" tIns="91425" rIns="91425" bIns="91425" anchor="t" anchorCtr="0">
            <a:noAutofit/>
          </a:bodyPr>
          <a:lstStyle/>
          <a:p>
            <a:pPr marL="457200" lvl="0" indent="-228600" rtl="0">
              <a:spcBef>
                <a:spcPts val="0"/>
              </a:spcBef>
            </a:pPr>
            <a:r>
              <a:rPr lang="en" dirty="0">
                <a:latin typeface="+mj-lt"/>
              </a:rPr>
              <a:t>Supervised</a:t>
            </a:r>
          </a:p>
          <a:p>
            <a:pPr marL="457200" lvl="0" indent="-228600" rtl="0">
              <a:spcBef>
                <a:spcPts val="0"/>
              </a:spcBef>
            </a:pPr>
            <a:r>
              <a:rPr lang="en" dirty="0">
                <a:latin typeface="+mj-lt"/>
              </a:rPr>
              <a:t>New features are related to the response</a:t>
            </a:r>
          </a:p>
          <a:p>
            <a:pPr marL="457200" lvl="0" indent="-228600" rtl="0">
              <a:spcBef>
                <a:spcPts val="0"/>
              </a:spcBef>
            </a:pPr>
            <a:r>
              <a:rPr lang="en" dirty="0">
                <a:latin typeface="+mj-lt"/>
              </a:rPr>
              <a:t>Can reduce bias</a:t>
            </a:r>
          </a:p>
          <a:p>
            <a:pPr marL="457200" lvl="0" indent="-228600" rtl="0">
              <a:spcBef>
                <a:spcPts val="0"/>
              </a:spcBef>
            </a:pPr>
            <a:r>
              <a:rPr lang="en" dirty="0">
                <a:latin typeface="+mj-lt"/>
              </a:rPr>
              <a:t>Can increase variance</a:t>
            </a:r>
          </a:p>
          <a:p>
            <a:pPr marL="457200" lvl="0" indent="-228600">
              <a:spcBef>
                <a:spcPts val="0"/>
              </a:spcBef>
            </a:pPr>
            <a:r>
              <a:rPr lang="en" dirty="0">
                <a:latin typeface="+mj-lt"/>
              </a:rPr>
              <a:t>Directions explain variance in predictors and response</a:t>
            </a:r>
          </a:p>
        </p:txBody>
      </p:sp>
      <p:sp>
        <p:nvSpPr>
          <p:cNvPr id="106" name="Shape 106"/>
          <p:cNvSpPr txBox="1">
            <a:spLocks noGrp="1"/>
          </p:cNvSpPr>
          <p:nvPr>
            <p:ph type="body" idx="2"/>
          </p:nvPr>
        </p:nvSpPr>
        <p:spPr>
          <a:xfrm>
            <a:off x="3097500" y="1152475"/>
            <a:ext cx="2785800" cy="3416400"/>
          </a:xfrm>
          <a:prstGeom prst="rect">
            <a:avLst/>
          </a:prstGeom>
        </p:spPr>
        <p:txBody>
          <a:bodyPr lIns="91425" tIns="91425" rIns="91425" bIns="91425" anchor="t" anchorCtr="0">
            <a:noAutofit/>
          </a:bodyPr>
          <a:lstStyle/>
          <a:p>
            <a:pPr marL="457200" lvl="0" indent="-228600" rtl="0">
              <a:spcBef>
                <a:spcPts val="0"/>
              </a:spcBef>
            </a:pPr>
            <a:r>
              <a:rPr lang="en" dirty="0">
                <a:latin typeface="+mj-lt"/>
              </a:rPr>
              <a:t>Dimension reduction methods</a:t>
            </a:r>
          </a:p>
          <a:p>
            <a:pPr marL="457200" lvl="0" indent="-228600" rtl="0">
              <a:spcBef>
                <a:spcPts val="0"/>
              </a:spcBef>
            </a:pPr>
            <a:r>
              <a:rPr lang="en" dirty="0">
                <a:latin typeface="+mj-lt"/>
              </a:rPr>
              <a:t>Number of M partial least squares directions used in PLS is a tuning parameter chosen by cross-validation</a:t>
            </a:r>
          </a:p>
        </p:txBody>
      </p:sp>
      <p:sp>
        <p:nvSpPr>
          <p:cNvPr id="104" name="Shape 104"/>
          <p:cNvSpPr txBox="1">
            <a:spLocks noGrp="1"/>
          </p:cNvSpPr>
          <p:nvPr>
            <p:ph type="sldNum" idx="12"/>
          </p:nvPr>
        </p:nvSpPr>
        <p:spPr>
          <a:prstGeom prst="rect">
            <a:avLst/>
          </a:prstGeom>
        </p:spPr>
        <p:txBody>
          <a:bodyPr lIns="91425" tIns="91425" rIns="91425" bIns="91425" anchor="ctr" anchorCtr="0">
            <a:noAutofit/>
          </a:bodyPr>
          <a:lstStyle/>
          <a:p>
            <a:pPr lvl="0">
              <a:spcBef>
                <a:spcPts val="0"/>
              </a:spcBef>
              <a:buNone/>
            </a:pPr>
            <a:fld id="{00000000-1234-1234-1234-123412341234}" type="slidenum">
              <a:rPr lang="en"/>
              <a:t>8</a:t>
            </a:fld>
            <a:endParaRPr lang="en"/>
          </a:p>
        </p:txBody>
      </p:sp>
      <p:sp>
        <p:nvSpPr>
          <p:cNvPr id="103" name="Shape 103"/>
          <p:cNvSpPr txBox="1">
            <a:spLocks noGrp="1"/>
          </p:cNvSpPr>
          <p:nvPr>
            <p:ph type="body" idx="4294967295"/>
          </p:nvPr>
        </p:nvSpPr>
        <p:spPr>
          <a:xfrm>
            <a:off x="5978910" y="1074067"/>
            <a:ext cx="2786062" cy="3416300"/>
          </a:xfrm>
          <a:prstGeom prst="rect">
            <a:avLst/>
          </a:prstGeom>
        </p:spPr>
        <p:txBody>
          <a:bodyPr lIns="91425" tIns="91425" rIns="91425" bIns="91425" anchor="t" anchorCtr="0">
            <a:noAutofit/>
          </a:bodyPr>
          <a:lstStyle/>
          <a:p>
            <a:pPr marL="457200" lvl="0" indent="-228600" rtl="0">
              <a:spcBef>
                <a:spcPts val="0"/>
              </a:spcBef>
            </a:pPr>
            <a:r>
              <a:rPr lang="en" dirty="0">
                <a:latin typeface="+mj-lt"/>
              </a:rPr>
              <a:t>Unsupervised</a:t>
            </a:r>
          </a:p>
          <a:p>
            <a:pPr marL="457200" lvl="0" indent="-228600" rtl="0">
              <a:spcBef>
                <a:spcPts val="0"/>
              </a:spcBef>
            </a:pPr>
            <a:r>
              <a:rPr lang="en" dirty="0">
                <a:latin typeface="+mj-lt"/>
              </a:rPr>
              <a:t>Uses least squares and traditional measures of model fit on training data as evidence of model fit</a:t>
            </a:r>
          </a:p>
          <a:p>
            <a:pPr marL="457200" lvl="0" indent="-228600">
              <a:spcBef>
                <a:spcPts val="0"/>
              </a:spcBef>
            </a:pPr>
            <a:r>
              <a:rPr lang="en" dirty="0">
                <a:latin typeface="+mj-lt"/>
              </a:rPr>
              <a:t>Directions explain variance in predictors only</a:t>
            </a:r>
          </a:p>
        </p:txBody>
      </p:sp>
      <p:sp>
        <p:nvSpPr>
          <p:cNvPr id="105" name="Shape 105"/>
          <p:cNvSpPr txBox="1">
            <a:spLocks noGrp="1"/>
          </p:cNvSpPr>
          <p:nvPr>
            <p:ph type="title" idx="4294967295"/>
          </p:nvPr>
        </p:nvSpPr>
        <p:spPr>
          <a:xfrm>
            <a:off x="5990514" y="500979"/>
            <a:ext cx="2481943" cy="573088"/>
          </a:xfrm>
          <a:prstGeom prst="rect">
            <a:avLst/>
          </a:prstGeom>
        </p:spPr>
        <p:txBody>
          <a:bodyPr lIns="91425" tIns="91425" rIns="91425" bIns="91425" anchor="t" anchorCtr="0">
            <a:noAutofit/>
          </a:bodyPr>
          <a:lstStyle/>
          <a:p>
            <a:pPr lvl="0" algn="ctr" rtl="0">
              <a:spcBef>
                <a:spcPts val="0"/>
              </a:spcBef>
              <a:buNone/>
            </a:pPr>
            <a:r>
              <a:rPr lang="en"/>
              <a:t>PCR</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ctrTitle"/>
          </p:nvPr>
        </p:nvSpPr>
        <p:spPr>
          <a:xfrm>
            <a:off x="816685" y="857470"/>
            <a:ext cx="5871498" cy="3201724"/>
          </a:xfrm>
          <a:prstGeom prst="rect">
            <a:avLst/>
          </a:prstGeom>
        </p:spPr>
        <p:txBody>
          <a:bodyPr lIns="91425" tIns="91425" rIns="91425" bIns="91425" anchor="b" anchorCtr="0">
            <a:noAutofit/>
          </a:bodyPr>
          <a:lstStyle/>
          <a:p>
            <a:pPr lvl="0">
              <a:spcBef>
                <a:spcPts val="0"/>
              </a:spcBef>
              <a:buNone/>
            </a:pPr>
            <a:r>
              <a:rPr lang="en"/>
              <a:t>High-Dimensional Data</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45704" y="204252"/>
            <a:ext cx="4286700" cy="572700"/>
          </a:xfrm>
          <a:prstGeom prst="rect">
            <a:avLst/>
          </a:prstGeom>
        </p:spPr>
        <p:txBody>
          <a:bodyPr lIns="91425" tIns="91425" rIns="91425" bIns="91425" anchor="t" anchorCtr="0">
            <a:noAutofit/>
          </a:bodyPr>
          <a:lstStyle/>
          <a:p>
            <a:pPr lvl="0">
              <a:spcBef>
                <a:spcPts val="0"/>
              </a:spcBef>
              <a:buNone/>
            </a:pPr>
            <a:r>
              <a:rPr lang="en" dirty="0"/>
              <a:t>Low Dimensional Data</a:t>
            </a:r>
          </a:p>
        </p:txBody>
      </p:sp>
      <p:graphicFrame>
        <p:nvGraphicFramePr>
          <p:cNvPr id="3" name="Diagram 2"/>
          <p:cNvGraphicFramePr/>
          <p:nvPr>
            <p:extLst>
              <p:ext uri="{D42A27DB-BD31-4B8C-83A1-F6EECF244321}">
                <p14:modId xmlns:p14="http://schemas.microsoft.com/office/powerpoint/2010/main" val="1390025427"/>
              </p:ext>
            </p:extLst>
          </p:nvPr>
        </p:nvGraphicFramePr>
        <p:xfrm>
          <a:off x="40096" y="1152475"/>
          <a:ext cx="4200900" cy="372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Diagram 3"/>
          <p:cNvGraphicFramePr/>
          <p:nvPr>
            <p:extLst>
              <p:ext uri="{D42A27DB-BD31-4B8C-83A1-F6EECF244321}">
                <p14:modId xmlns:p14="http://schemas.microsoft.com/office/powerpoint/2010/main" val="1235395205"/>
              </p:ext>
            </p:extLst>
          </p:nvPr>
        </p:nvGraphicFramePr>
        <p:xfrm>
          <a:off x="4440172" y="994281"/>
          <a:ext cx="4526892" cy="411685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20" name="Shape 120"/>
          <p:cNvSpPr txBox="1">
            <a:spLocks noGrp="1"/>
          </p:cNvSpPr>
          <p:nvPr>
            <p:ph type="title" idx="4294967295"/>
          </p:nvPr>
        </p:nvSpPr>
        <p:spPr>
          <a:xfrm>
            <a:off x="4679227" y="204252"/>
            <a:ext cx="4287837" cy="573088"/>
          </a:xfrm>
          <a:prstGeom prst="rect">
            <a:avLst/>
          </a:prstGeom>
        </p:spPr>
        <p:txBody>
          <a:bodyPr lIns="91425" tIns="91425" rIns="91425" bIns="91425" anchor="t" anchorCtr="0">
            <a:noAutofit/>
          </a:bodyPr>
          <a:lstStyle/>
          <a:p>
            <a:pPr lvl="0" rtl="0">
              <a:spcBef>
                <a:spcPts val="0"/>
              </a:spcBef>
              <a:buNone/>
            </a:pPr>
            <a:r>
              <a:rPr lang="en" dirty="0"/>
              <a:t>High Dimensional Data</a:t>
            </a:r>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10</a:t>
            </a:fld>
            <a:endParaRPr lang="en"/>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panose="02040604050505020304"/>
        <a:ea typeface=""/>
        <a:cs typeface=""/>
      </a:majorFont>
      <a:minorFont>
        <a:latin typeface="Corbel" panose="020B0503020204020204"/>
        <a:ea typeface=""/>
        <a:cs typeface=""/>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 id="{3841520A-25F2-4EB8-BE4C-611DB5ABEED9}" vid="{ECD25A4C-D97E-4C12-84B1-63580BFFAEEB}"/>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Headlines</Template>
  <TotalTime>784</TotalTime>
  <Words>1317</Words>
  <Application>Microsoft Macintosh PowerPoint</Application>
  <PresentationFormat>On-screen Show (16:9)</PresentationFormat>
  <Paragraphs>162</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Calibri</vt:lpstr>
      <vt:lpstr>Century Schoolbook</vt:lpstr>
      <vt:lpstr>Corbel</vt:lpstr>
      <vt:lpstr>Arial</vt:lpstr>
      <vt:lpstr>Headlines</vt:lpstr>
      <vt:lpstr>Dimension Reduction: Partial Least Squares Regression and Considerations in High Dimensions</vt:lpstr>
      <vt:lpstr>Agenda</vt:lpstr>
      <vt:lpstr>Partial Least Squares</vt:lpstr>
      <vt:lpstr>Partial Least Squares (PLS)</vt:lpstr>
      <vt:lpstr>Computing PLS Directions</vt:lpstr>
      <vt:lpstr>PLS Example</vt:lpstr>
      <vt:lpstr>PCR</vt:lpstr>
      <vt:lpstr>High-Dimensional Data</vt:lpstr>
      <vt:lpstr>High Dimensional Data</vt:lpstr>
      <vt:lpstr>What Goes Wrong in High Dimensions?</vt:lpstr>
      <vt:lpstr>What Goes Wrong - Example</vt:lpstr>
      <vt:lpstr>What Goes Wrong - Example</vt:lpstr>
      <vt:lpstr>Regression in High Dimensions</vt:lpstr>
      <vt:lpstr>PowerPoint Presentation</vt:lpstr>
      <vt:lpstr>Shortcomings of Linear Regression</vt:lpstr>
      <vt:lpstr>Interpreting Results in High Dimensions</vt:lpstr>
      <vt:lpstr>Real World Examples</vt:lpstr>
      <vt:lpstr>Microarray</vt:lpstr>
      <vt:lpstr>Netflix Movie Ratings</vt:lpstr>
      <vt:lpstr>Finance ETFs</vt:lpstr>
      <vt:lpstr>Patient Health Status</vt:lpstr>
      <vt:lpstr>R Lab –  PCR &amp; PLS Regression</vt:lpstr>
      <vt:lpstr>Chapter 6 Lab 3: PCR and PLS Regression </vt:lpstr>
      <vt:lpstr>PowerPoint Presentation</vt:lpstr>
      <vt:lpstr>PowerPoint Presentation</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Dimension Reduction: Partial Least Squares Regression and Considerations in High Dimensions</dc:title>
  <cp:lastModifiedBy>Microsoft Office User</cp:lastModifiedBy>
  <cp:revision>24</cp:revision>
  <dcterms:modified xsi:type="dcterms:W3CDTF">2017-01-29T16:50:21Z</dcterms:modified>
</cp:coreProperties>
</file>